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2"/>
    <p:sldId id="257" r:id="rId3"/>
    <p:sldId id="258" r:id="rId4"/>
    <p:sldId id="259" r:id="rId5"/>
    <p:sldId id="261" r:id="rId6"/>
    <p:sldId id="262" r:id="rId7"/>
    <p:sldId id="263" r:id="rId8"/>
    <p:sldId id="264" r:id="rId9"/>
    <p:sldId id="265" r:id="rId10"/>
    <p:sldId id="266" r:id="rId11"/>
    <p:sldId id="268" r:id="rId12"/>
    <p:sldId id="267" r:id="rId13"/>
    <p:sldId id="260" r:id="rId14"/>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Chunk Five" panose="020B0604020202020204" charset="0"/>
      <p:regular r:id="rId20"/>
    </p:embeddedFont>
    <p:embeddedFont>
      <p:font typeface="DM Sans Bold" panose="020B0604020202020204" charset="0"/>
      <p:regular r:id="rId21"/>
    </p:embeddedFont>
    <p:embeddedFont>
      <p:font typeface="Times Neue Roman" panose="020B0604020202020204" charset="0"/>
      <p:regular r:id="rId22"/>
    </p:embeddedFont>
    <p:embeddedFont>
      <p:font typeface="Times Neue Roman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B90FD4-86E0-433A-A08F-D677EFA56EE8}" type="datetimeFigureOut">
              <a:rPr lang="en-IN" smtClean="0"/>
              <a:t>24-05-2022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F60264-2541-4D6D-B259-F4134344E4AE}" type="slidenum">
              <a:rPr lang="en-IN" smtClean="0"/>
              <a:t>‹#›</a:t>
            </a:fld>
            <a:endParaRPr lang="en-IN"/>
          </a:p>
        </p:txBody>
      </p:sp>
    </p:spTree>
    <p:extLst>
      <p:ext uri="{BB962C8B-B14F-4D97-AF65-F5344CB8AC3E}">
        <p14:creationId xmlns:p14="http://schemas.microsoft.com/office/powerpoint/2010/main" val="3407725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3F60264-2541-4D6D-B259-F4134344E4AE}" type="slidenum">
              <a:rPr lang="en-IN" smtClean="0"/>
              <a:t>6</a:t>
            </a:fld>
            <a:endParaRPr lang="en-IN"/>
          </a:p>
        </p:txBody>
      </p:sp>
    </p:spTree>
    <p:extLst>
      <p:ext uri="{BB962C8B-B14F-4D97-AF65-F5344CB8AC3E}">
        <p14:creationId xmlns:p14="http://schemas.microsoft.com/office/powerpoint/2010/main" val="11883724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5/24/2022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12233" y="452567"/>
            <a:ext cx="2930286" cy="2891389"/>
          </a:xfrm>
          <a:prstGeom prst="rect">
            <a:avLst/>
          </a:prstGeom>
        </p:spPr>
      </p:pic>
      <p:pic>
        <p:nvPicPr>
          <p:cNvPr id="3" name="Picture 3"/>
          <p:cNvPicPr>
            <a:picLocks noChangeAspect="1"/>
          </p:cNvPicPr>
          <p:nvPr/>
        </p:nvPicPr>
        <p:blipFill>
          <a:blip r:embed="rId3"/>
          <a:srcRect b="5134"/>
          <a:stretch>
            <a:fillRect/>
          </a:stretch>
        </p:blipFill>
        <p:spPr>
          <a:xfrm>
            <a:off x="15152633" y="167360"/>
            <a:ext cx="3423938" cy="3176595"/>
          </a:xfrm>
          <a:prstGeom prst="rect">
            <a:avLst/>
          </a:prstGeom>
        </p:spPr>
      </p:pic>
      <p:sp>
        <p:nvSpPr>
          <p:cNvPr id="4" name="TextBox 4"/>
          <p:cNvSpPr txBox="1"/>
          <p:nvPr/>
        </p:nvSpPr>
        <p:spPr>
          <a:xfrm>
            <a:off x="3445490" y="544486"/>
            <a:ext cx="11397019" cy="869867"/>
          </a:xfrm>
          <a:prstGeom prst="rect">
            <a:avLst/>
          </a:prstGeom>
        </p:spPr>
        <p:txBody>
          <a:bodyPr lIns="0" tIns="0" rIns="0" bIns="0" rtlCol="0" anchor="t">
            <a:spAutoFit/>
          </a:bodyPr>
          <a:lstStyle/>
          <a:p>
            <a:pPr algn="ctr">
              <a:lnSpc>
                <a:spcPts val="7179"/>
              </a:lnSpc>
            </a:pPr>
            <a:r>
              <a:rPr lang="en-US" sz="5128">
                <a:solidFill>
                  <a:srgbClr val="000000"/>
                </a:solidFill>
                <a:latin typeface="Times Neue Roman Bold"/>
              </a:rPr>
              <a:t>ADICHUNCHANAGIRI  UNIVERSITY</a:t>
            </a:r>
          </a:p>
        </p:txBody>
      </p:sp>
      <p:sp>
        <p:nvSpPr>
          <p:cNvPr id="5" name="TextBox 5"/>
          <p:cNvSpPr txBox="1"/>
          <p:nvPr/>
        </p:nvSpPr>
        <p:spPr>
          <a:xfrm>
            <a:off x="3916553" y="1240355"/>
            <a:ext cx="10454894" cy="821055"/>
          </a:xfrm>
          <a:prstGeom prst="rect">
            <a:avLst/>
          </a:prstGeom>
        </p:spPr>
        <p:txBody>
          <a:bodyPr lIns="0" tIns="0" rIns="0" bIns="0" rtlCol="0" anchor="t">
            <a:spAutoFit/>
          </a:bodyPr>
          <a:lstStyle/>
          <a:p>
            <a:pPr algn="ctr">
              <a:lnSpc>
                <a:spcPts val="6720"/>
              </a:lnSpc>
            </a:pPr>
            <a:r>
              <a:rPr lang="en-US" sz="4800">
                <a:solidFill>
                  <a:srgbClr val="000000"/>
                </a:solidFill>
                <a:latin typeface="Times Neue Roman Bold"/>
              </a:rPr>
              <a:t>BGS INSTITUTE OF TECHNOLOGY</a:t>
            </a:r>
          </a:p>
        </p:txBody>
      </p:sp>
      <p:sp>
        <p:nvSpPr>
          <p:cNvPr id="6" name="TextBox 6"/>
          <p:cNvSpPr txBox="1"/>
          <p:nvPr/>
        </p:nvSpPr>
        <p:spPr>
          <a:xfrm>
            <a:off x="4024193" y="2013785"/>
            <a:ext cx="10239613" cy="1051570"/>
          </a:xfrm>
          <a:prstGeom prst="rect">
            <a:avLst/>
          </a:prstGeom>
        </p:spPr>
        <p:txBody>
          <a:bodyPr lIns="0" tIns="0" rIns="0" bIns="0" rtlCol="0" anchor="t">
            <a:spAutoFit/>
          </a:bodyPr>
          <a:lstStyle/>
          <a:p>
            <a:pPr algn="ctr">
              <a:lnSpc>
                <a:spcPts val="4060"/>
              </a:lnSpc>
            </a:pPr>
            <a:r>
              <a:rPr lang="en-US" sz="2900" dirty="0">
                <a:solidFill>
                  <a:srgbClr val="000000"/>
                </a:solidFill>
                <a:latin typeface="Times Neue Roman"/>
              </a:rPr>
              <a:t>DEPARTMENT OF COMPUTER SCIENCE AND INFORMATION SCIENCE ENGINEERING</a:t>
            </a:r>
          </a:p>
        </p:txBody>
      </p:sp>
      <p:sp>
        <p:nvSpPr>
          <p:cNvPr id="7" name="TextBox 7"/>
          <p:cNvSpPr txBox="1"/>
          <p:nvPr/>
        </p:nvSpPr>
        <p:spPr>
          <a:xfrm>
            <a:off x="726423" y="3578228"/>
            <a:ext cx="16835153" cy="2257028"/>
          </a:xfrm>
          <a:prstGeom prst="rect">
            <a:avLst/>
          </a:prstGeom>
        </p:spPr>
        <p:txBody>
          <a:bodyPr lIns="0" tIns="0" rIns="0" bIns="0" rtlCol="0" anchor="t">
            <a:spAutoFit/>
          </a:bodyPr>
          <a:lstStyle/>
          <a:p>
            <a:pPr algn="ctr">
              <a:lnSpc>
                <a:spcPts val="8816"/>
              </a:lnSpc>
            </a:pPr>
            <a:r>
              <a:rPr lang="en-US" sz="7600" dirty="0">
                <a:solidFill>
                  <a:srgbClr val="FF1616"/>
                </a:solidFill>
                <a:latin typeface="Chunk Five"/>
              </a:rPr>
              <a:t>University </a:t>
            </a:r>
            <a:r>
              <a:rPr lang="en-US" sz="7600" dirty="0" err="1">
                <a:solidFill>
                  <a:srgbClr val="FF1616"/>
                </a:solidFill>
                <a:latin typeface="Chunk Five"/>
              </a:rPr>
              <a:t>Event,Workshops,Talks</a:t>
            </a:r>
            <a:r>
              <a:rPr lang="en-US" sz="7600" dirty="0">
                <a:solidFill>
                  <a:srgbClr val="FF1616"/>
                </a:solidFill>
                <a:latin typeface="Chunk Five"/>
              </a:rPr>
              <a:t>, Meeting Management system</a:t>
            </a:r>
          </a:p>
        </p:txBody>
      </p:sp>
      <p:sp>
        <p:nvSpPr>
          <p:cNvPr id="8" name="TextBox 8"/>
          <p:cNvSpPr txBox="1"/>
          <p:nvPr/>
        </p:nvSpPr>
        <p:spPr>
          <a:xfrm>
            <a:off x="7564636" y="6624502"/>
            <a:ext cx="3158728" cy="781050"/>
          </a:xfrm>
          <a:prstGeom prst="rect">
            <a:avLst/>
          </a:prstGeom>
        </p:spPr>
        <p:txBody>
          <a:bodyPr lIns="0" tIns="0" rIns="0" bIns="0" rtlCol="0" anchor="t">
            <a:spAutoFit/>
          </a:bodyPr>
          <a:lstStyle/>
          <a:p>
            <a:pPr algn="ctr">
              <a:lnSpc>
                <a:spcPts val="6300"/>
              </a:lnSpc>
            </a:pPr>
            <a:r>
              <a:rPr lang="en-US" sz="4500">
                <a:solidFill>
                  <a:srgbClr val="000000"/>
                </a:solidFill>
                <a:latin typeface="Times Neue Roman Bold"/>
              </a:rPr>
              <a:t>Presented by</a:t>
            </a:r>
          </a:p>
        </p:txBody>
      </p:sp>
      <p:sp>
        <p:nvSpPr>
          <p:cNvPr id="9" name="TextBox 9"/>
          <p:cNvSpPr txBox="1"/>
          <p:nvPr/>
        </p:nvSpPr>
        <p:spPr>
          <a:xfrm>
            <a:off x="914570" y="8007683"/>
            <a:ext cx="6003965" cy="1846659"/>
          </a:xfrm>
          <a:prstGeom prst="rect">
            <a:avLst/>
          </a:prstGeom>
        </p:spPr>
        <p:txBody>
          <a:bodyPr lIns="0" tIns="0" rIns="0" bIns="0" rtlCol="0" anchor="t">
            <a:spAutoFit/>
          </a:bodyPr>
          <a:lstStyle/>
          <a:p>
            <a:pPr algn="just">
              <a:lnSpc>
                <a:spcPts val="4849"/>
              </a:lnSpc>
            </a:pPr>
            <a:r>
              <a:rPr lang="en-US" sz="4849" dirty="0" err="1">
                <a:solidFill>
                  <a:srgbClr val="000000"/>
                </a:solidFill>
                <a:latin typeface="Times Neue Roman"/>
              </a:rPr>
              <a:t>Jyothi</a:t>
            </a:r>
            <a:r>
              <a:rPr lang="en-US" sz="4849" dirty="0">
                <a:solidFill>
                  <a:srgbClr val="000000"/>
                </a:solidFill>
                <a:latin typeface="Times Neue Roman"/>
              </a:rPr>
              <a:t> K G (19ISE015)</a:t>
            </a:r>
          </a:p>
          <a:p>
            <a:pPr algn="just">
              <a:lnSpc>
                <a:spcPts val="4849"/>
              </a:lnSpc>
            </a:pPr>
            <a:r>
              <a:rPr lang="en-US" sz="5400" dirty="0" err="1">
                <a:solidFill>
                  <a:srgbClr val="000000"/>
                </a:solidFill>
                <a:latin typeface="Times Neue Roman"/>
              </a:rPr>
              <a:t>Monalisa</a:t>
            </a:r>
            <a:r>
              <a:rPr lang="en-US" sz="5400" dirty="0">
                <a:solidFill>
                  <a:srgbClr val="000000"/>
                </a:solidFill>
                <a:latin typeface="Times Neue Roman"/>
              </a:rPr>
              <a:t>(19CSE044)</a:t>
            </a:r>
          </a:p>
          <a:p>
            <a:pPr algn="just">
              <a:lnSpc>
                <a:spcPts val="4849"/>
              </a:lnSpc>
            </a:pPr>
            <a:endParaRPr lang="en-US" sz="4849" dirty="0">
              <a:solidFill>
                <a:srgbClr val="000000"/>
              </a:solidFill>
              <a:latin typeface="Times Neue Roman"/>
            </a:endParaRPr>
          </a:p>
        </p:txBody>
      </p:sp>
      <p:sp>
        <p:nvSpPr>
          <p:cNvPr id="10" name="TextBox 10"/>
          <p:cNvSpPr txBox="1"/>
          <p:nvPr/>
        </p:nvSpPr>
        <p:spPr>
          <a:xfrm>
            <a:off x="10515600" y="8007683"/>
            <a:ext cx="7045976" cy="1231106"/>
          </a:xfrm>
          <a:prstGeom prst="rect">
            <a:avLst/>
          </a:prstGeom>
        </p:spPr>
        <p:txBody>
          <a:bodyPr wrap="square" lIns="0" tIns="0" rIns="0" bIns="0" rtlCol="0" anchor="t">
            <a:spAutoFit/>
          </a:bodyPr>
          <a:lstStyle/>
          <a:p>
            <a:pPr>
              <a:lnSpc>
                <a:spcPts val="4800"/>
              </a:lnSpc>
            </a:pPr>
            <a:r>
              <a:rPr lang="en-US" sz="4800" dirty="0" err="1">
                <a:solidFill>
                  <a:srgbClr val="000000"/>
                </a:solidFill>
                <a:latin typeface="Times Neue Roman"/>
              </a:rPr>
              <a:t>Varsha</a:t>
            </a:r>
            <a:r>
              <a:rPr lang="en-US" sz="4800" dirty="0">
                <a:solidFill>
                  <a:srgbClr val="000000"/>
                </a:solidFill>
                <a:latin typeface="Times Neue Roman"/>
              </a:rPr>
              <a:t> H C (19CSE084)</a:t>
            </a:r>
          </a:p>
          <a:p>
            <a:pPr>
              <a:lnSpc>
                <a:spcPts val="4800"/>
              </a:lnSpc>
            </a:pPr>
            <a:r>
              <a:rPr lang="en-US" sz="4800" dirty="0" err="1">
                <a:solidFill>
                  <a:srgbClr val="000000"/>
                </a:solidFill>
                <a:latin typeface="Times Neue Roman"/>
              </a:rPr>
              <a:t>Nisarga</a:t>
            </a:r>
            <a:r>
              <a:rPr lang="en-US" sz="4800" dirty="0">
                <a:solidFill>
                  <a:srgbClr val="000000"/>
                </a:solidFill>
                <a:latin typeface="Times Neue Roman"/>
              </a:rPr>
              <a:t> K R (19ISE026)</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7C4313-24E8-A250-E260-CE77AA6E5941}"/>
              </a:ext>
            </a:extLst>
          </p:cNvPr>
          <p:cNvPicPr>
            <a:picLocks noChangeAspect="1"/>
          </p:cNvPicPr>
          <p:nvPr/>
        </p:nvPicPr>
        <p:blipFill rotWithShape="1">
          <a:blip r:embed="rId2">
            <a:extLst>
              <a:ext uri="{28A0092B-C50C-407E-A947-70E740481C1C}">
                <a14:useLocalDpi xmlns:a14="http://schemas.microsoft.com/office/drawing/2010/main" val="0"/>
              </a:ext>
            </a:extLst>
          </a:blip>
          <a:srcRect t="7619" b="5718"/>
          <a:stretch/>
        </p:blipFill>
        <p:spPr>
          <a:xfrm>
            <a:off x="228600" y="1485900"/>
            <a:ext cx="9601200" cy="7467600"/>
          </a:xfrm>
          <a:prstGeom prst="rect">
            <a:avLst/>
          </a:prstGeom>
        </p:spPr>
      </p:pic>
      <p:pic>
        <p:nvPicPr>
          <p:cNvPr id="5" name="Picture 4">
            <a:extLst>
              <a:ext uri="{FF2B5EF4-FFF2-40B4-BE49-F238E27FC236}">
                <a16:creationId xmlns:a16="http://schemas.microsoft.com/office/drawing/2014/main" id="{FAD4B924-AFF9-1F91-F0CA-2B8BF80DBCC5}"/>
              </a:ext>
            </a:extLst>
          </p:cNvPr>
          <p:cNvPicPr>
            <a:picLocks noChangeAspect="1"/>
          </p:cNvPicPr>
          <p:nvPr/>
        </p:nvPicPr>
        <p:blipFill rotWithShape="1">
          <a:blip r:embed="rId3">
            <a:extLst>
              <a:ext uri="{28A0092B-C50C-407E-A947-70E740481C1C}">
                <a14:useLocalDpi xmlns:a14="http://schemas.microsoft.com/office/drawing/2010/main" val="0"/>
              </a:ext>
            </a:extLst>
          </a:blip>
          <a:srcRect t="7411" b="4633"/>
          <a:stretch/>
        </p:blipFill>
        <p:spPr>
          <a:xfrm>
            <a:off x="10134600" y="1485900"/>
            <a:ext cx="7772400" cy="7467600"/>
          </a:xfrm>
          <a:prstGeom prst="rect">
            <a:avLst/>
          </a:prstGeom>
        </p:spPr>
      </p:pic>
    </p:spTree>
    <p:extLst>
      <p:ext uri="{BB962C8B-B14F-4D97-AF65-F5344CB8AC3E}">
        <p14:creationId xmlns:p14="http://schemas.microsoft.com/office/powerpoint/2010/main" val="2940722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DA80BA-17C2-3C2C-07F9-E5CC5AB35D25}"/>
              </a:ext>
            </a:extLst>
          </p:cNvPr>
          <p:cNvPicPr>
            <a:picLocks noChangeAspect="1"/>
          </p:cNvPicPr>
          <p:nvPr/>
        </p:nvPicPr>
        <p:blipFill rotWithShape="1">
          <a:blip r:embed="rId2">
            <a:extLst>
              <a:ext uri="{28A0092B-C50C-407E-A947-70E740481C1C}">
                <a14:useLocalDpi xmlns:a14="http://schemas.microsoft.com/office/drawing/2010/main" val="0"/>
              </a:ext>
            </a:extLst>
          </a:blip>
          <a:srcRect t="8653" b="5770"/>
          <a:stretch/>
        </p:blipFill>
        <p:spPr>
          <a:xfrm>
            <a:off x="685800" y="1333500"/>
            <a:ext cx="8763000" cy="7315200"/>
          </a:xfrm>
          <a:prstGeom prst="rect">
            <a:avLst/>
          </a:prstGeom>
        </p:spPr>
      </p:pic>
      <p:pic>
        <p:nvPicPr>
          <p:cNvPr id="5" name="Picture 4">
            <a:extLst>
              <a:ext uri="{FF2B5EF4-FFF2-40B4-BE49-F238E27FC236}">
                <a16:creationId xmlns:a16="http://schemas.microsoft.com/office/drawing/2014/main" id="{A9743FB9-6B93-F345-E40A-DD62BFF4D4F1}"/>
              </a:ext>
            </a:extLst>
          </p:cNvPr>
          <p:cNvPicPr>
            <a:picLocks noChangeAspect="1"/>
          </p:cNvPicPr>
          <p:nvPr/>
        </p:nvPicPr>
        <p:blipFill rotWithShape="1">
          <a:blip r:embed="rId3">
            <a:extLst>
              <a:ext uri="{28A0092B-C50C-407E-A947-70E740481C1C}">
                <a14:useLocalDpi xmlns:a14="http://schemas.microsoft.com/office/drawing/2010/main" val="0"/>
              </a:ext>
            </a:extLst>
          </a:blip>
          <a:srcRect l="935" t="7549" r="-935" b="4973"/>
          <a:stretch/>
        </p:blipFill>
        <p:spPr>
          <a:xfrm>
            <a:off x="9906000" y="1333500"/>
            <a:ext cx="8153400" cy="7277100"/>
          </a:xfrm>
          <a:prstGeom prst="rect">
            <a:avLst/>
          </a:prstGeom>
        </p:spPr>
      </p:pic>
    </p:spTree>
    <p:extLst>
      <p:ext uri="{BB962C8B-B14F-4D97-AF65-F5344CB8AC3E}">
        <p14:creationId xmlns:p14="http://schemas.microsoft.com/office/powerpoint/2010/main" val="10594645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EA3973-4A58-1AF4-A87F-A21D53CAECA4}"/>
              </a:ext>
            </a:extLst>
          </p:cNvPr>
          <p:cNvPicPr>
            <a:picLocks noChangeAspect="1"/>
          </p:cNvPicPr>
          <p:nvPr/>
        </p:nvPicPr>
        <p:blipFill rotWithShape="1">
          <a:blip r:embed="rId2">
            <a:extLst>
              <a:ext uri="{28A0092B-C50C-407E-A947-70E740481C1C}">
                <a14:useLocalDpi xmlns:a14="http://schemas.microsoft.com/office/drawing/2010/main" val="0"/>
              </a:ext>
            </a:extLst>
          </a:blip>
          <a:srcRect l="-848" t="8490" r="848" b="5668"/>
          <a:stretch/>
        </p:blipFill>
        <p:spPr>
          <a:xfrm>
            <a:off x="609600" y="1028700"/>
            <a:ext cx="8991600" cy="8153400"/>
          </a:xfrm>
          <a:prstGeom prst="rect">
            <a:avLst/>
          </a:prstGeom>
        </p:spPr>
      </p:pic>
      <p:pic>
        <p:nvPicPr>
          <p:cNvPr id="5" name="Picture 4">
            <a:extLst>
              <a:ext uri="{FF2B5EF4-FFF2-40B4-BE49-F238E27FC236}">
                <a16:creationId xmlns:a16="http://schemas.microsoft.com/office/drawing/2014/main" id="{9864A1B4-9CFE-7B34-2DCC-E02C61DC26CC}"/>
              </a:ext>
            </a:extLst>
          </p:cNvPr>
          <p:cNvPicPr>
            <a:picLocks noChangeAspect="1"/>
          </p:cNvPicPr>
          <p:nvPr/>
        </p:nvPicPr>
        <p:blipFill rotWithShape="1">
          <a:blip r:embed="rId3">
            <a:extLst>
              <a:ext uri="{28A0092B-C50C-407E-A947-70E740481C1C}">
                <a14:useLocalDpi xmlns:a14="http://schemas.microsoft.com/office/drawing/2010/main" val="0"/>
              </a:ext>
            </a:extLst>
          </a:blip>
          <a:srcRect l="-935" t="7860" r="935" b="5110"/>
          <a:stretch/>
        </p:blipFill>
        <p:spPr>
          <a:xfrm>
            <a:off x="9829800" y="1028700"/>
            <a:ext cx="8153400" cy="8153400"/>
          </a:xfrm>
          <a:prstGeom prst="rect">
            <a:avLst/>
          </a:prstGeom>
        </p:spPr>
      </p:pic>
    </p:spTree>
    <p:extLst>
      <p:ext uri="{BB962C8B-B14F-4D97-AF65-F5344CB8AC3E}">
        <p14:creationId xmlns:p14="http://schemas.microsoft.com/office/powerpoint/2010/main" val="829902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00075" y="1066800"/>
            <a:ext cx="16659225" cy="8378917"/>
            <a:chOff x="0" y="0"/>
            <a:chExt cx="8700220" cy="4375859"/>
          </a:xfrm>
        </p:grpSpPr>
        <p:sp>
          <p:nvSpPr>
            <p:cNvPr id="3" name="Freeform 3"/>
            <p:cNvSpPr/>
            <p:nvPr/>
          </p:nvSpPr>
          <p:spPr>
            <a:xfrm>
              <a:off x="0" y="0"/>
              <a:ext cx="8700220" cy="4375859"/>
            </a:xfrm>
            <a:custGeom>
              <a:avLst/>
              <a:gdLst/>
              <a:ahLst/>
              <a:cxnLst/>
              <a:rect l="l" t="t" r="r" b="b"/>
              <a:pathLst>
                <a:path w="8700220" h="4375859">
                  <a:moveTo>
                    <a:pt x="8575759" y="4375859"/>
                  </a:moveTo>
                  <a:lnTo>
                    <a:pt x="124460" y="4375859"/>
                  </a:lnTo>
                  <a:cubicBezTo>
                    <a:pt x="55880" y="4375859"/>
                    <a:pt x="0" y="4319979"/>
                    <a:pt x="0" y="4251399"/>
                  </a:cubicBezTo>
                  <a:lnTo>
                    <a:pt x="0" y="124460"/>
                  </a:lnTo>
                  <a:cubicBezTo>
                    <a:pt x="0" y="55880"/>
                    <a:pt x="55880" y="0"/>
                    <a:pt x="124460" y="0"/>
                  </a:cubicBezTo>
                  <a:lnTo>
                    <a:pt x="8575759" y="0"/>
                  </a:lnTo>
                  <a:cubicBezTo>
                    <a:pt x="8644340" y="0"/>
                    <a:pt x="8700220" y="55880"/>
                    <a:pt x="8700220" y="124460"/>
                  </a:cubicBezTo>
                  <a:lnTo>
                    <a:pt x="8700220" y="4251399"/>
                  </a:lnTo>
                  <a:cubicBezTo>
                    <a:pt x="8700220" y="4319979"/>
                    <a:pt x="8644340" y="4375859"/>
                    <a:pt x="8575759" y="4375859"/>
                  </a:cubicBezTo>
                  <a:close/>
                </a:path>
              </a:pathLst>
            </a:custGeom>
            <a:solidFill>
              <a:srgbClr val="100F0D">
                <a:alpha val="4706"/>
              </a:srgbClr>
            </a:solidFill>
          </p:spPr>
        </p:sp>
      </p:grpSp>
      <p:grpSp>
        <p:nvGrpSpPr>
          <p:cNvPr id="4" name="Group 4"/>
          <p:cNvGrpSpPr/>
          <p:nvPr/>
        </p:nvGrpSpPr>
        <p:grpSpPr>
          <a:xfrm>
            <a:off x="5929263" y="634509"/>
            <a:ext cx="6000849" cy="864583"/>
            <a:chOff x="0" y="0"/>
            <a:chExt cx="8001132" cy="1152777"/>
          </a:xfrm>
        </p:grpSpPr>
        <p:grpSp>
          <p:nvGrpSpPr>
            <p:cNvPr id="5" name="Group 5"/>
            <p:cNvGrpSpPr/>
            <p:nvPr/>
          </p:nvGrpSpPr>
          <p:grpSpPr>
            <a:xfrm>
              <a:off x="0" y="0"/>
              <a:ext cx="8001132" cy="1152777"/>
              <a:chOff x="0" y="0"/>
              <a:chExt cx="22339884" cy="3218659"/>
            </a:xfrm>
          </p:grpSpPr>
          <p:sp>
            <p:nvSpPr>
              <p:cNvPr id="6" name="Freeform 6"/>
              <p:cNvSpPr/>
              <p:nvPr/>
            </p:nvSpPr>
            <p:spPr>
              <a:xfrm>
                <a:off x="0" y="0"/>
                <a:ext cx="22339884" cy="3317719"/>
              </a:xfrm>
              <a:custGeom>
                <a:avLst/>
                <a:gdLst/>
                <a:ahLst/>
                <a:cxnLst/>
                <a:rect l="l" t="t" r="r" b="b"/>
                <a:pathLst>
                  <a:path w="22339884" h="3317719">
                    <a:moveTo>
                      <a:pt x="21717584" y="2747489"/>
                    </a:moveTo>
                    <a:cubicBezTo>
                      <a:pt x="21717584" y="2741139"/>
                      <a:pt x="21718854" y="2736059"/>
                      <a:pt x="21718854" y="2728439"/>
                    </a:cubicBezTo>
                    <a:lnTo>
                      <a:pt x="21718854" y="490220"/>
                    </a:lnTo>
                    <a:cubicBezTo>
                      <a:pt x="21718854" y="220980"/>
                      <a:pt x="21509304" y="0"/>
                      <a:pt x="21252765" y="0"/>
                    </a:cubicBezTo>
                    <a:lnTo>
                      <a:pt x="467360" y="0"/>
                    </a:lnTo>
                    <a:cubicBezTo>
                      <a:pt x="210820" y="0"/>
                      <a:pt x="0" y="220980"/>
                      <a:pt x="0" y="490220"/>
                    </a:cubicBezTo>
                    <a:lnTo>
                      <a:pt x="0" y="2728439"/>
                    </a:lnTo>
                    <a:cubicBezTo>
                      <a:pt x="0" y="2997679"/>
                      <a:pt x="209550" y="3218659"/>
                      <a:pt x="466090" y="3218659"/>
                    </a:cubicBezTo>
                    <a:lnTo>
                      <a:pt x="21251495" y="3218659"/>
                    </a:lnTo>
                    <a:cubicBezTo>
                      <a:pt x="21364524" y="3218659"/>
                      <a:pt x="21468665" y="3175479"/>
                      <a:pt x="21548674" y="3105629"/>
                    </a:cubicBezTo>
                    <a:cubicBezTo>
                      <a:pt x="21679484" y="3176749"/>
                      <a:pt x="21991904" y="3317719"/>
                      <a:pt x="22338615" y="3110709"/>
                    </a:cubicBezTo>
                    <a:cubicBezTo>
                      <a:pt x="22339884" y="3110709"/>
                      <a:pt x="22027465" y="3111979"/>
                      <a:pt x="21717584" y="2747489"/>
                    </a:cubicBezTo>
                    <a:lnTo>
                      <a:pt x="21717584" y="2747489"/>
                    </a:lnTo>
                    <a:close/>
                  </a:path>
                </a:pathLst>
              </a:custGeom>
              <a:solidFill>
                <a:srgbClr val="FFB001"/>
              </a:solidFill>
            </p:spPr>
          </p:sp>
        </p:grpSp>
        <p:sp>
          <p:nvSpPr>
            <p:cNvPr id="7" name="TextBox 7"/>
            <p:cNvSpPr txBox="1"/>
            <p:nvPr/>
          </p:nvSpPr>
          <p:spPr>
            <a:xfrm>
              <a:off x="552867" y="259836"/>
              <a:ext cx="6796175" cy="686760"/>
            </a:xfrm>
            <a:prstGeom prst="rect">
              <a:avLst/>
            </a:prstGeom>
          </p:spPr>
          <p:txBody>
            <a:bodyPr lIns="0" tIns="0" rIns="0" bIns="0" rtlCol="0" anchor="t">
              <a:spAutoFit/>
            </a:bodyPr>
            <a:lstStyle/>
            <a:p>
              <a:pPr algn="ctr">
                <a:lnSpc>
                  <a:spcPts val="3712"/>
                </a:lnSpc>
              </a:pPr>
              <a:r>
                <a:rPr lang="en-US" sz="3712" spc="-37">
                  <a:solidFill>
                    <a:srgbClr val="FFFFFF"/>
                  </a:solidFill>
                  <a:latin typeface="DM Sans Bold"/>
                </a:rPr>
                <a:t>Team Member Details</a:t>
              </a:r>
            </a:p>
          </p:txBody>
        </p:sp>
      </p:grpSp>
      <p:sp>
        <p:nvSpPr>
          <p:cNvPr id="8" name="TextBox 8"/>
          <p:cNvSpPr txBox="1"/>
          <p:nvPr/>
        </p:nvSpPr>
        <p:spPr>
          <a:xfrm>
            <a:off x="1259615" y="1432416"/>
            <a:ext cx="15340146" cy="5287794"/>
          </a:xfrm>
          <a:prstGeom prst="rect">
            <a:avLst/>
          </a:prstGeom>
        </p:spPr>
        <p:txBody>
          <a:bodyPr lIns="0" tIns="0" rIns="0" bIns="0" rtlCol="0" anchor="t">
            <a:spAutoFit/>
          </a:bodyPr>
          <a:lstStyle/>
          <a:p>
            <a:pPr algn="just">
              <a:lnSpc>
                <a:spcPts val="5179"/>
              </a:lnSpc>
            </a:pPr>
            <a:r>
              <a:rPr lang="en-US" sz="3699" dirty="0">
                <a:solidFill>
                  <a:srgbClr val="FF1616"/>
                </a:solidFill>
                <a:latin typeface="Times Neue Roman"/>
              </a:rPr>
              <a:t>Team Member 1 Name: </a:t>
            </a:r>
            <a:r>
              <a:rPr lang="en-US" sz="3699" dirty="0" err="1">
                <a:solidFill>
                  <a:srgbClr val="FF1616"/>
                </a:solidFill>
                <a:latin typeface="Times Neue Roman"/>
              </a:rPr>
              <a:t>Jyothi</a:t>
            </a:r>
            <a:r>
              <a:rPr lang="en-US" sz="3699" dirty="0">
                <a:solidFill>
                  <a:srgbClr val="FF1616"/>
                </a:solidFill>
                <a:latin typeface="Times Neue Roman"/>
              </a:rPr>
              <a:t> K G</a:t>
            </a:r>
          </a:p>
          <a:p>
            <a:pPr algn="just">
              <a:lnSpc>
                <a:spcPts val="5179"/>
              </a:lnSpc>
            </a:pPr>
            <a:r>
              <a:rPr lang="en-US" sz="3699" dirty="0">
                <a:solidFill>
                  <a:srgbClr val="000000"/>
                </a:solidFill>
                <a:latin typeface="Times Neue Roman"/>
              </a:rPr>
              <a:t>Branch: B.E.                                  Stream: ISE                         Year: III</a:t>
            </a:r>
          </a:p>
          <a:p>
            <a:pPr algn="just">
              <a:lnSpc>
                <a:spcPts val="5179"/>
              </a:lnSpc>
            </a:pPr>
            <a:r>
              <a:rPr lang="en-US" sz="3699" dirty="0">
                <a:solidFill>
                  <a:srgbClr val="FF1616"/>
                </a:solidFill>
                <a:latin typeface="Times Neue Roman"/>
              </a:rPr>
              <a:t>Team Member 2 Name: </a:t>
            </a:r>
            <a:r>
              <a:rPr lang="en-US" sz="3699" dirty="0" err="1">
                <a:solidFill>
                  <a:srgbClr val="FF1616"/>
                </a:solidFill>
                <a:latin typeface="Times Neue Roman"/>
              </a:rPr>
              <a:t>Monalisa</a:t>
            </a:r>
            <a:r>
              <a:rPr lang="en-US" sz="3699" dirty="0">
                <a:solidFill>
                  <a:srgbClr val="FF1616"/>
                </a:solidFill>
                <a:latin typeface="Times Neue Roman"/>
              </a:rPr>
              <a:t> M </a:t>
            </a:r>
            <a:r>
              <a:rPr lang="en-US" sz="3699" dirty="0" err="1">
                <a:solidFill>
                  <a:srgbClr val="FF1616"/>
                </a:solidFill>
                <a:latin typeface="Times Neue Roman"/>
              </a:rPr>
              <a:t>Gowda</a:t>
            </a:r>
            <a:endParaRPr lang="en-US" sz="3699" dirty="0">
              <a:solidFill>
                <a:srgbClr val="FF1616"/>
              </a:solidFill>
              <a:latin typeface="Times Neue Roman"/>
            </a:endParaRPr>
          </a:p>
          <a:p>
            <a:pPr algn="just">
              <a:lnSpc>
                <a:spcPts val="5179"/>
              </a:lnSpc>
            </a:pPr>
            <a:r>
              <a:rPr lang="en-US" sz="3699" dirty="0">
                <a:solidFill>
                  <a:srgbClr val="000000"/>
                </a:solidFill>
                <a:latin typeface="Times Neue Roman"/>
              </a:rPr>
              <a:t>Branch: B.E.                                  Stream: CSE                       Year: III</a:t>
            </a:r>
          </a:p>
          <a:p>
            <a:pPr algn="just">
              <a:lnSpc>
                <a:spcPts val="5179"/>
              </a:lnSpc>
            </a:pPr>
            <a:r>
              <a:rPr lang="en-US" sz="3699" dirty="0">
                <a:solidFill>
                  <a:srgbClr val="FF1616"/>
                </a:solidFill>
                <a:latin typeface="Times Neue Roman"/>
              </a:rPr>
              <a:t>Team Member 3 Name: </a:t>
            </a:r>
            <a:r>
              <a:rPr lang="en-US" sz="3699" dirty="0" err="1">
                <a:solidFill>
                  <a:srgbClr val="FF1616"/>
                </a:solidFill>
                <a:latin typeface="Times Neue Roman"/>
              </a:rPr>
              <a:t>Varsha</a:t>
            </a:r>
            <a:r>
              <a:rPr lang="en-US" sz="3699" dirty="0">
                <a:solidFill>
                  <a:srgbClr val="FF1616"/>
                </a:solidFill>
                <a:latin typeface="Times Neue Roman"/>
              </a:rPr>
              <a:t> H C</a:t>
            </a:r>
          </a:p>
          <a:p>
            <a:pPr algn="just">
              <a:lnSpc>
                <a:spcPts val="5179"/>
              </a:lnSpc>
            </a:pPr>
            <a:r>
              <a:rPr lang="en-US" sz="3699" dirty="0">
                <a:solidFill>
                  <a:srgbClr val="000000"/>
                </a:solidFill>
                <a:latin typeface="Times Neue Roman"/>
              </a:rPr>
              <a:t>Branch: B.E.                                  Stream: CSE                        Year: III</a:t>
            </a:r>
          </a:p>
          <a:p>
            <a:pPr algn="just">
              <a:lnSpc>
                <a:spcPts val="5179"/>
              </a:lnSpc>
            </a:pPr>
            <a:r>
              <a:rPr lang="en-US" sz="3699" dirty="0">
                <a:solidFill>
                  <a:srgbClr val="FF1616"/>
                </a:solidFill>
                <a:latin typeface="Times Neue Roman"/>
              </a:rPr>
              <a:t>Team </a:t>
            </a:r>
            <a:r>
              <a:rPr lang="en-US" sz="3699">
                <a:solidFill>
                  <a:srgbClr val="FF1616"/>
                </a:solidFill>
                <a:latin typeface="Times Neue Roman"/>
              </a:rPr>
              <a:t>Member 4 </a:t>
            </a:r>
            <a:r>
              <a:rPr lang="en-US" sz="3699" dirty="0">
                <a:solidFill>
                  <a:srgbClr val="FF1616"/>
                </a:solidFill>
                <a:latin typeface="Times Neue Roman"/>
              </a:rPr>
              <a:t>Name: </a:t>
            </a:r>
            <a:r>
              <a:rPr lang="en-US" sz="3699" dirty="0" err="1">
                <a:solidFill>
                  <a:srgbClr val="FF1616"/>
                </a:solidFill>
                <a:latin typeface="Times Neue Roman"/>
              </a:rPr>
              <a:t>Nisarga</a:t>
            </a:r>
            <a:r>
              <a:rPr lang="en-US" sz="3699" dirty="0">
                <a:solidFill>
                  <a:srgbClr val="FF1616"/>
                </a:solidFill>
                <a:latin typeface="Times Neue Roman"/>
              </a:rPr>
              <a:t> K R</a:t>
            </a:r>
          </a:p>
          <a:p>
            <a:pPr algn="just">
              <a:lnSpc>
                <a:spcPts val="5179"/>
              </a:lnSpc>
            </a:pPr>
            <a:r>
              <a:rPr lang="en-US" sz="3699" dirty="0">
                <a:solidFill>
                  <a:srgbClr val="000000"/>
                </a:solidFill>
                <a:latin typeface="Times Neue Roman"/>
              </a:rPr>
              <a:t>Branch: B.E.                                   Stream: ISE                       Year: III</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00075" y="1066800"/>
            <a:ext cx="8302764" cy="8753845"/>
            <a:chOff x="0" y="0"/>
            <a:chExt cx="4336088" cy="4571664"/>
          </a:xfrm>
        </p:grpSpPr>
        <p:sp>
          <p:nvSpPr>
            <p:cNvPr id="3" name="Freeform 3"/>
            <p:cNvSpPr/>
            <p:nvPr/>
          </p:nvSpPr>
          <p:spPr>
            <a:xfrm>
              <a:off x="0" y="0"/>
              <a:ext cx="4336088" cy="4571664"/>
            </a:xfrm>
            <a:custGeom>
              <a:avLst/>
              <a:gdLst/>
              <a:ahLst/>
              <a:cxnLst/>
              <a:rect l="l" t="t" r="r" b="b"/>
              <a:pathLst>
                <a:path w="4336088" h="4571664">
                  <a:moveTo>
                    <a:pt x="4211628" y="4571664"/>
                  </a:moveTo>
                  <a:lnTo>
                    <a:pt x="124460" y="4571664"/>
                  </a:lnTo>
                  <a:cubicBezTo>
                    <a:pt x="55880" y="4571664"/>
                    <a:pt x="0" y="4515784"/>
                    <a:pt x="0" y="4447204"/>
                  </a:cubicBezTo>
                  <a:lnTo>
                    <a:pt x="0" y="124460"/>
                  </a:lnTo>
                  <a:cubicBezTo>
                    <a:pt x="0" y="55880"/>
                    <a:pt x="55880" y="0"/>
                    <a:pt x="124460" y="0"/>
                  </a:cubicBezTo>
                  <a:lnTo>
                    <a:pt x="4211629" y="0"/>
                  </a:lnTo>
                  <a:cubicBezTo>
                    <a:pt x="4280209" y="0"/>
                    <a:pt x="4336088" y="55880"/>
                    <a:pt x="4336088" y="124460"/>
                  </a:cubicBezTo>
                  <a:lnTo>
                    <a:pt x="4336088" y="4447204"/>
                  </a:lnTo>
                  <a:cubicBezTo>
                    <a:pt x="4336088" y="4515784"/>
                    <a:pt x="4280209" y="4571664"/>
                    <a:pt x="4211629" y="4571664"/>
                  </a:cubicBezTo>
                  <a:close/>
                </a:path>
              </a:pathLst>
            </a:custGeom>
            <a:solidFill>
              <a:srgbClr val="100F0D">
                <a:alpha val="4706"/>
              </a:srgbClr>
            </a:solidFill>
          </p:spPr>
        </p:sp>
      </p:grpSp>
      <p:grpSp>
        <p:nvGrpSpPr>
          <p:cNvPr id="4" name="Group 4"/>
          <p:cNvGrpSpPr/>
          <p:nvPr/>
        </p:nvGrpSpPr>
        <p:grpSpPr>
          <a:xfrm>
            <a:off x="9343437" y="1066800"/>
            <a:ext cx="8373063" cy="8753845"/>
            <a:chOff x="0" y="0"/>
            <a:chExt cx="4372802" cy="4571664"/>
          </a:xfrm>
        </p:grpSpPr>
        <p:sp>
          <p:nvSpPr>
            <p:cNvPr id="5" name="Freeform 5"/>
            <p:cNvSpPr/>
            <p:nvPr/>
          </p:nvSpPr>
          <p:spPr>
            <a:xfrm>
              <a:off x="0" y="0"/>
              <a:ext cx="4372802" cy="4571664"/>
            </a:xfrm>
            <a:custGeom>
              <a:avLst/>
              <a:gdLst/>
              <a:ahLst/>
              <a:cxnLst/>
              <a:rect l="l" t="t" r="r" b="b"/>
              <a:pathLst>
                <a:path w="4372802" h="4571664">
                  <a:moveTo>
                    <a:pt x="4248342" y="4571664"/>
                  </a:moveTo>
                  <a:lnTo>
                    <a:pt x="124460" y="4571664"/>
                  </a:lnTo>
                  <a:cubicBezTo>
                    <a:pt x="55880" y="4571664"/>
                    <a:pt x="0" y="4515784"/>
                    <a:pt x="0" y="4447204"/>
                  </a:cubicBezTo>
                  <a:lnTo>
                    <a:pt x="0" y="124460"/>
                  </a:lnTo>
                  <a:cubicBezTo>
                    <a:pt x="0" y="55880"/>
                    <a:pt x="55880" y="0"/>
                    <a:pt x="124460" y="0"/>
                  </a:cubicBezTo>
                  <a:lnTo>
                    <a:pt x="4248342" y="0"/>
                  </a:lnTo>
                  <a:cubicBezTo>
                    <a:pt x="4316922" y="0"/>
                    <a:pt x="4372802" y="55880"/>
                    <a:pt x="4372802" y="124460"/>
                  </a:cubicBezTo>
                  <a:lnTo>
                    <a:pt x="4372802" y="4447204"/>
                  </a:lnTo>
                  <a:cubicBezTo>
                    <a:pt x="4372802" y="4515784"/>
                    <a:pt x="4316922" y="4571664"/>
                    <a:pt x="4248342" y="4571664"/>
                  </a:cubicBezTo>
                  <a:close/>
                </a:path>
              </a:pathLst>
            </a:custGeom>
            <a:solidFill>
              <a:srgbClr val="100F0D">
                <a:alpha val="4706"/>
              </a:srgbClr>
            </a:solidFill>
          </p:spPr>
        </p:sp>
      </p:grpSp>
      <p:grpSp>
        <p:nvGrpSpPr>
          <p:cNvPr id="6" name="Group 6"/>
          <p:cNvGrpSpPr/>
          <p:nvPr/>
        </p:nvGrpSpPr>
        <p:grpSpPr>
          <a:xfrm>
            <a:off x="883012" y="634680"/>
            <a:ext cx="3142356" cy="864583"/>
            <a:chOff x="0" y="0"/>
            <a:chExt cx="4189808" cy="1152777"/>
          </a:xfrm>
        </p:grpSpPr>
        <p:grpSp>
          <p:nvGrpSpPr>
            <p:cNvPr id="7" name="Group 7"/>
            <p:cNvGrpSpPr/>
            <p:nvPr/>
          </p:nvGrpSpPr>
          <p:grpSpPr>
            <a:xfrm>
              <a:off x="0" y="0"/>
              <a:ext cx="4189808" cy="1152777"/>
              <a:chOff x="0" y="0"/>
              <a:chExt cx="11698324" cy="3218659"/>
            </a:xfrm>
          </p:grpSpPr>
          <p:sp>
            <p:nvSpPr>
              <p:cNvPr id="8" name="Freeform 8"/>
              <p:cNvSpPr/>
              <p:nvPr/>
            </p:nvSpPr>
            <p:spPr>
              <a:xfrm>
                <a:off x="0" y="0"/>
                <a:ext cx="11698325" cy="3317719"/>
              </a:xfrm>
              <a:custGeom>
                <a:avLst/>
                <a:gdLst/>
                <a:ahLst/>
                <a:cxnLst/>
                <a:rect l="l" t="t" r="r" b="b"/>
                <a:pathLst>
                  <a:path w="11698325" h="3317719">
                    <a:moveTo>
                      <a:pt x="11076025" y="2747489"/>
                    </a:moveTo>
                    <a:cubicBezTo>
                      <a:pt x="11076025" y="2741139"/>
                      <a:pt x="11077294" y="2736059"/>
                      <a:pt x="11077294" y="2728439"/>
                    </a:cubicBezTo>
                    <a:lnTo>
                      <a:pt x="11077294" y="490220"/>
                    </a:lnTo>
                    <a:cubicBezTo>
                      <a:pt x="11077294" y="220980"/>
                      <a:pt x="10867744" y="0"/>
                      <a:pt x="10611204" y="0"/>
                    </a:cubicBezTo>
                    <a:lnTo>
                      <a:pt x="467360" y="0"/>
                    </a:lnTo>
                    <a:cubicBezTo>
                      <a:pt x="210820" y="0"/>
                      <a:pt x="0" y="220980"/>
                      <a:pt x="0" y="490220"/>
                    </a:cubicBezTo>
                    <a:lnTo>
                      <a:pt x="0" y="2728439"/>
                    </a:lnTo>
                    <a:cubicBezTo>
                      <a:pt x="0" y="2997679"/>
                      <a:pt x="209550" y="3218659"/>
                      <a:pt x="466090" y="3218659"/>
                    </a:cubicBezTo>
                    <a:lnTo>
                      <a:pt x="10609935" y="3218659"/>
                    </a:lnTo>
                    <a:cubicBezTo>
                      <a:pt x="10722964" y="3218659"/>
                      <a:pt x="10827104" y="3175479"/>
                      <a:pt x="10907114" y="3105629"/>
                    </a:cubicBezTo>
                    <a:cubicBezTo>
                      <a:pt x="11037924" y="3176749"/>
                      <a:pt x="11350344" y="3317719"/>
                      <a:pt x="11697054" y="3110709"/>
                    </a:cubicBezTo>
                    <a:cubicBezTo>
                      <a:pt x="11698325" y="3110709"/>
                      <a:pt x="11385904" y="3111979"/>
                      <a:pt x="11076025" y="2747489"/>
                    </a:cubicBezTo>
                    <a:lnTo>
                      <a:pt x="11076025" y="2747489"/>
                    </a:lnTo>
                    <a:close/>
                  </a:path>
                </a:pathLst>
              </a:custGeom>
              <a:solidFill>
                <a:srgbClr val="FFB001"/>
              </a:solidFill>
            </p:spPr>
          </p:sp>
        </p:grpSp>
        <p:sp>
          <p:nvSpPr>
            <p:cNvPr id="9" name="TextBox 9"/>
            <p:cNvSpPr txBox="1"/>
            <p:nvPr/>
          </p:nvSpPr>
          <p:spPr>
            <a:xfrm>
              <a:off x="289510" y="259836"/>
              <a:ext cx="3558831" cy="686760"/>
            </a:xfrm>
            <a:prstGeom prst="rect">
              <a:avLst/>
            </a:prstGeom>
          </p:spPr>
          <p:txBody>
            <a:bodyPr lIns="0" tIns="0" rIns="0" bIns="0" rtlCol="0" anchor="t">
              <a:spAutoFit/>
            </a:bodyPr>
            <a:lstStyle/>
            <a:p>
              <a:pPr algn="ctr">
                <a:lnSpc>
                  <a:spcPts val="3712"/>
                </a:lnSpc>
              </a:pPr>
              <a:r>
                <a:rPr lang="en-US" sz="3712" spc="-37">
                  <a:solidFill>
                    <a:srgbClr val="FFFFFF"/>
                  </a:solidFill>
                  <a:latin typeface="DM Sans Bold"/>
                </a:rPr>
                <a:t>Analysis</a:t>
              </a:r>
            </a:p>
          </p:txBody>
        </p:sp>
      </p:grpSp>
      <p:grpSp>
        <p:nvGrpSpPr>
          <p:cNvPr id="10" name="Group 10"/>
          <p:cNvGrpSpPr/>
          <p:nvPr/>
        </p:nvGrpSpPr>
        <p:grpSpPr>
          <a:xfrm>
            <a:off x="9713804" y="596580"/>
            <a:ext cx="3236088" cy="864583"/>
            <a:chOff x="0" y="0"/>
            <a:chExt cx="4314784" cy="1152777"/>
          </a:xfrm>
        </p:grpSpPr>
        <p:grpSp>
          <p:nvGrpSpPr>
            <p:cNvPr id="11" name="Group 11"/>
            <p:cNvGrpSpPr/>
            <p:nvPr/>
          </p:nvGrpSpPr>
          <p:grpSpPr>
            <a:xfrm>
              <a:off x="0" y="0"/>
              <a:ext cx="4314784" cy="1152777"/>
              <a:chOff x="0" y="0"/>
              <a:chExt cx="12047269" cy="3218659"/>
            </a:xfrm>
          </p:grpSpPr>
          <p:sp>
            <p:nvSpPr>
              <p:cNvPr id="12" name="Freeform 12"/>
              <p:cNvSpPr/>
              <p:nvPr/>
            </p:nvSpPr>
            <p:spPr>
              <a:xfrm>
                <a:off x="0" y="0"/>
                <a:ext cx="12047269" cy="3317719"/>
              </a:xfrm>
              <a:custGeom>
                <a:avLst/>
                <a:gdLst/>
                <a:ahLst/>
                <a:cxnLst/>
                <a:rect l="l" t="t" r="r" b="b"/>
                <a:pathLst>
                  <a:path w="12047269" h="3317719">
                    <a:moveTo>
                      <a:pt x="11424969" y="2747489"/>
                    </a:moveTo>
                    <a:cubicBezTo>
                      <a:pt x="11424969" y="2741139"/>
                      <a:pt x="11426239" y="2736059"/>
                      <a:pt x="11426239" y="2728439"/>
                    </a:cubicBezTo>
                    <a:lnTo>
                      <a:pt x="11426239" y="490220"/>
                    </a:lnTo>
                    <a:cubicBezTo>
                      <a:pt x="11426239" y="220980"/>
                      <a:pt x="11216689" y="0"/>
                      <a:pt x="10960149" y="0"/>
                    </a:cubicBezTo>
                    <a:lnTo>
                      <a:pt x="467360" y="0"/>
                    </a:lnTo>
                    <a:cubicBezTo>
                      <a:pt x="210820" y="0"/>
                      <a:pt x="0" y="220980"/>
                      <a:pt x="0" y="490220"/>
                    </a:cubicBezTo>
                    <a:lnTo>
                      <a:pt x="0" y="2728439"/>
                    </a:lnTo>
                    <a:cubicBezTo>
                      <a:pt x="0" y="2997679"/>
                      <a:pt x="209550" y="3218659"/>
                      <a:pt x="466090" y="3218659"/>
                    </a:cubicBezTo>
                    <a:lnTo>
                      <a:pt x="10958878" y="3218659"/>
                    </a:lnTo>
                    <a:cubicBezTo>
                      <a:pt x="11071909" y="3218659"/>
                      <a:pt x="11176049" y="3175479"/>
                      <a:pt x="11256059" y="3105629"/>
                    </a:cubicBezTo>
                    <a:cubicBezTo>
                      <a:pt x="11386869" y="3176749"/>
                      <a:pt x="11699289" y="3317719"/>
                      <a:pt x="12045999" y="3110709"/>
                    </a:cubicBezTo>
                    <a:cubicBezTo>
                      <a:pt x="12047269" y="3110709"/>
                      <a:pt x="11734849" y="3111979"/>
                      <a:pt x="11424969" y="2747489"/>
                    </a:cubicBezTo>
                    <a:lnTo>
                      <a:pt x="11424969" y="2747489"/>
                    </a:lnTo>
                    <a:close/>
                  </a:path>
                </a:pathLst>
              </a:custGeom>
              <a:solidFill>
                <a:srgbClr val="FFB001"/>
              </a:solidFill>
            </p:spPr>
          </p:sp>
        </p:grpSp>
        <p:sp>
          <p:nvSpPr>
            <p:cNvPr id="13" name="TextBox 13"/>
            <p:cNvSpPr txBox="1"/>
            <p:nvPr/>
          </p:nvSpPr>
          <p:spPr>
            <a:xfrm>
              <a:off x="298146" y="259836"/>
              <a:ext cx="3664985" cy="686760"/>
            </a:xfrm>
            <a:prstGeom prst="rect">
              <a:avLst/>
            </a:prstGeom>
          </p:spPr>
          <p:txBody>
            <a:bodyPr lIns="0" tIns="0" rIns="0" bIns="0" rtlCol="0" anchor="t">
              <a:spAutoFit/>
            </a:bodyPr>
            <a:lstStyle/>
            <a:p>
              <a:pPr algn="ctr">
                <a:lnSpc>
                  <a:spcPts val="3712"/>
                </a:lnSpc>
              </a:pPr>
              <a:r>
                <a:rPr lang="en-US" sz="3712" spc="-37">
                  <a:solidFill>
                    <a:srgbClr val="FFFFFF"/>
                  </a:solidFill>
                  <a:latin typeface="DM Sans Bold"/>
                </a:rPr>
                <a:t>Objectives</a:t>
              </a:r>
            </a:p>
          </p:txBody>
        </p:sp>
      </p:grpSp>
      <p:sp>
        <p:nvSpPr>
          <p:cNvPr id="14" name="TextBox 14"/>
          <p:cNvSpPr txBox="1"/>
          <p:nvPr/>
        </p:nvSpPr>
        <p:spPr>
          <a:xfrm>
            <a:off x="9713804" y="1887220"/>
            <a:ext cx="7803259" cy="6493510"/>
          </a:xfrm>
          <a:prstGeom prst="rect">
            <a:avLst/>
          </a:prstGeom>
        </p:spPr>
        <p:txBody>
          <a:bodyPr lIns="0" tIns="0" rIns="0" bIns="0" rtlCol="0" anchor="t">
            <a:spAutoFit/>
          </a:bodyPr>
          <a:lstStyle/>
          <a:p>
            <a:pPr algn="just">
              <a:lnSpc>
                <a:spcPts val="4339"/>
              </a:lnSpc>
            </a:pPr>
            <a:r>
              <a:rPr lang="en-US" sz="3099">
                <a:solidFill>
                  <a:srgbClr val="000000"/>
                </a:solidFill>
                <a:latin typeface="Times Neue Roman"/>
              </a:rPr>
              <a:t>We need you to create a portal where using this system organizing Bureau/cell will initiate the event by deciding on the following point:</a:t>
            </a:r>
          </a:p>
          <a:p>
            <a:pPr>
              <a:lnSpc>
                <a:spcPts val="4339"/>
              </a:lnSpc>
            </a:pPr>
            <a:r>
              <a:rPr lang="en-US" sz="3099">
                <a:solidFill>
                  <a:srgbClr val="000000"/>
                </a:solidFill>
                <a:latin typeface="Times Neue Roman"/>
              </a:rPr>
              <a:t>• List of various committees (including members)</a:t>
            </a:r>
          </a:p>
          <a:p>
            <a:pPr>
              <a:lnSpc>
                <a:spcPts val="4339"/>
              </a:lnSpc>
            </a:pPr>
            <a:r>
              <a:rPr lang="en-US" sz="3099">
                <a:solidFill>
                  <a:srgbClr val="000000"/>
                </a:solidFill>
                <a:latin typeface="Times Neue Roman"/>
              </a:rPr>
              <a:t>• List of involved Committee.</a:t>
            </a:r>
          </a:p>
          <a:p>
            <a:pPr>
              <a:lnSpc>
                <a:spcPts val="4339"/>
              </a:lnSpc>
            </a:pPr>
            <a:r>
              <a:rPr lang="en-US" sz="3099">
                <a:solidFill>
                  <a:srgbClr val="000000"/>
                </a:solidFill>
                <a:latin typeface="Times Neue Roman"/>
              </a:rPr>
              <a:t>• Role and responsibilities of all concerned members and committees.</a:t>
            </a:r>
          </a:p>
          <a:p>
            <a:pPr>
              <a:lnSpc>
                <a:spcPts val="4339"/>
              </a:lnSpc>
            </a:pPr>
            <a:r>
              <a:rPr lang="en-US" sz="3099">
                <a:solidFill>
                  <a:srgbClr val="000000"/>
                </a:solidFill>
                <a:latin typeface="Times Neue Roman"/>
              </a:rPr>
              <a:t>• Booking of meeting room/auditorium </a:t>
            </a:r>
          </a:p>
          <a:p>
            <a:pPr>
              <a:lnSpc>
                <a:spcPts val="4339"/>
              </a:lnSpc>
            </a:pPr>
            <a:r>
              <a:rPr lang="en-US" sz="3099">
                <a:solidFill>
                  <a:srgbClr val="000000"/>
                </a:solidFill>
                <a:latin typeface="Times Neue Roman"/>
              </a:rPr>
              <a:t>• A separate interface to intimate canteen for refreshment/Lunch/dinner arrangements  </a:t>
            </a:r>
          </a:p>
          <a:p>
            <a:pPr>
              <a:lnSpc>
                <a:spcPts val="4339"/>
              </a:lnSpc>
            </a:pPr>
            <a:r>
              <a:rPr lang="en-US" sz="3099">
                <a:solidFill>
                  <a:srgbClr val="000000"/>
                </a:solidFill>
                <a:latin typeface="Times Neue Roman"/>
              </a:rPr>
              <a:t>• Dashboard</a:t>
            </a:r>
          </a:p>
        </p:txBody>
      </p:sp>
      <p:sp>
        <p:nvSpPr>
          <p:cNvPr id="15" name="TextBox 15"/>
          <p:cNvSpPr txBox="1"/>
          <p:nvPr/>
        </p:nvSpPr>
        <p:spPr>
          <a:xfrm>
            <a:off x="1028700" y="1942147"/>
            <a:ext cx="7541357" cy="6955155"/>
          </a:xfrm>
          <a:prstGeom prst="rect">
            <a:avLst/>
          </a:prstGeom>
        </p:spPr>
        <p:txBody>
          <a:bodyPr lIns="0" tIns="0" rIns="0" bIns="0" rtlCol="0" anchor="t">
            <a:spAutoFit/>
          </a:bodyPr>
          <a:lstStyle/>
          <a:p>
            <a:pPr algn="just">
              <a:lnSpc>
                <a:spcPts val="4619"/>
              </a:lnSpc>
            </a:pPr>
            <a:r>
              <a:rPr lang="en-US" sz="3299">
                <a:solidFill>
                  <a:srgbClr val="000000"/>
                </a:solidFill>
                <a:latin typeface="Times Neue Roman"/>
              </a:rPr>
              <a:t>By understanding the problem statement thoroughly and considering the manual work done while / before scheduling any meeting/ workshop.</a:t>
            </a:r>
          </a:p>
          <a:p>
            <a:pPr algn="just">
              <a:lnSpc>
                <a:spcPts val="4619"/>
              </a:lnSpc>
            </a:pPr>
            <a:r>
              <a:rPr lang="en-US" sz="3299">
                <a:solidFill>
                  <a:srgbClr val="000000"/>
                </a:solidFill>
                <a:latin typeface="Times Neue Roman"/>
              </a:rPr>
              <a:t>We came up with simple user-friendly idea of Dashboard and its contents of Administration, Committee members and also internal connection to the Canteen to Manage all the things at one place and get activity log of everything and reduce the time and increase the efficiency and quality of every Event.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085670" y="278417"/>
            <a:ext cx="4079677" cy="864583"/>
            <a:chOff x="0" y="0"/>
            <a:chExt cx="5439569" cy="1152777"/>
          </a:xfrm>
        </p:grpSpPr>
        <p:grpSp>
          <p:nvGrpSpPr>
            <p:cNvPr id="3" name="Group 3"/>
            <p:cNvGrpSpPr/>
            <p:nvPr/>
          </p:nvGrpSpPr>
          <p:grpSpPr>
            <a:xfrm>
              <a:off x="0" y="0"/>
              <a:ext cx="5439569" cy="1152777"/>
              <a:chOff x="0" y="0"/>
              <a:chExt cx="15187769" cy="3218659"/>
            </a:xfrm>
          </p:grpSpPr>
          <p:sp>
            <p:nvSpPr>
              <p:cNvPr id="4" name="Freeform 4"/>
              <p:cNvSpPr/>
              <p:nvPr/>
            </p:nvSpPr>
            <p:spPr>
              <a:xfrm>
                <a:off x="0" y="0"/>
                <a:ext cx="15187769" cy="3317719"/>
              </a:xfrm>
              <a:custGeom>
                <a:avLst/>
                <a:gdLst/>
                <a:ahLst/>
                <a:cxnLst/>
                <a:rect l="l" t="t" r="r" b="b"/>
                <a:pathLst>
                  <a:path w="15187769" h="3317719">
                    <a:moveTo>
                      <a:pt x="14565469" y="2747489"/>
                    </a:moveTo>
                    <a:cubicBezTo>
                      <a:pt x="14565469" y="2741139"/>
                      <a:pt x="14566739" y="2736059"/>
                      <a:pt x="14566739" y="2728439"/>
                    </a:cubicBezTo>
                    <a:lnTo>
                      <a:pt x="14566739" y="490220"/>
                    </a:lnTo>
                    <a:cubicBezTo>
                      <a:pt x="14566739" y="220980"/>
                      <a:pt x="14357189" y="0"/>
                      <a:pt x="14100649" y="0"/>
                    </a:cubicBezTo>
                    <a:lnTo>
                      <a:pt x="467360" y="0"/>
                    </a:lnTo>
                    <a:cubicBezTo>
                      <a:pt x="210820" y="0"/>
                      <a:pt x="0" y="220980"/>
                      <a:pt x="0" y="490220"/>
                    </a:cubicBezTo>
                    <a:lnTo>
                      <a:pt x="0" y="2728439"/>
                    </a:lnTo>
                    <a:cubicBezTo>
                      <a:pt x="0" y="2997679"/>
                      <a:pt x="209550" y="3218659"/>
                      <a:pt x="466090" y="3218659"/>
                    </a:cubicBezTo>
                    <a:lnTo>
                      <a:pt x="14099378" y="3218659"/>
                    </a:lnTo>
                    <a:cubicBezTo>
                      <a:pt x="14212408" y="3218659"/>
                      <a:pt x="14316549" y="3175479"/>
                      <a:pt x="14396558" y="3105629"/>
                    </a:cubicBezTo>
                    <a:cubicBezTo>
                      <a:pt x="14527369" y="3176749"/>
                      <a:pt x="14839789" y="3317719"/>
                      <a:pt x="15186499" y="3110709"/>
                    </a:cubicBezTo>
                    <a:cubicBezTo>
                      <a:pt x="15187769" y="3110709"/>
                      <a:pt x="14875349" y="3111979"/>
                      <a:pt x="14565469" y="2747489"/>
                    </a:cubicBezTo>
                    <a:lnTo>
                      <a:pt x="14565469" y="2747489"/>
                    </a:lnTo>
                    <a:close/>
                  </a:path>
                </a:pathLst>
              </a:custGeom>
              <a:solidFill>
                <a:srgbClr val="FF1616"/>
              </a:solidFill>
            </p:spPr>
          </p:sp>
        </p:grpSp>
        <p:sp>
          <p:nvSpPr>
            <p:cNvPr id="5" name="TextBox 5"/>
            <p:cNvSpPr txBox="1"/>
            <p:nvPr/>
          </p:nvSpPr>
          <p:spPr>
            <a:xfrm>
              <a:off x="375867" y="259836"/>
              <a:ext cx="4620379" cy="686760"/>
            </a:xfrm>
            <a:prstGeom prst="rect">
              <a:avLst/>
            </a:prstGeom>
          </p:spPr>
          <p:txBody>
            <a:bodyPr lIns="0" tIns="0" rIns="0" bIns="0" rtlCol="0" anchor="t">
              <a:spAutoFit/>
            </a:bodyPr>
            <a:lstStyle/>
            <a:p>
              <a:pPr algn="ctr">
                <a:lnSpc>
                  <a:spcPts val="3712"/>
                </a:lnSpc>
              </a:pPr>
              <a:r>
                <a:rPr lang="en-US" sz="3712" spc="-37">
                  <a:solidFill>
                    <a:srgbClr val="FFFFFF"/>
                  </a:solidFill>
                  <a:latin typeface="DM Sans Bold"/>
                </a:rPr>
                <a:t>Architecture</a:t>
              </a:r>
            </a:p>
          </p:txBody>
        </p:sp>
      </p:grpSp>
      <p:pic>
        <p:nvPicPr>
          <p:cNvPr id="6" name="Picture 6"/>
          <p:cNvPicPr>
            <a:picLocks noChangeAspect="1"/>
          </p:cNvPicPr>
          <p:nvPr/>
        </p:nvPicPr>
        <p:blipFill>
          <a:blip r:embed="rId2"/>
          <a:srcRect t="2997" b="883"/>
          <a:stretch>
            <a:fillRect/>
          </a:stretch>
        </p:blipFill>
        <p:spPr>
          <a:xfrm>
            <a:off x="679324" y="2084707"/>
            <a:ext cx="16884605" cy="2623746"/>
          </a:xfrm>
          <a:prstGeom prst="rect">
            <a:avLst/>
          </a:prstGeom>
        </p:spPr>
      </p:pic>
      <p:pic>
        <p:nvPicPr>
          <p:cNvPr id="7" name="Picture 7"/>
          <p:cNvPicPr>
            <a:picLocks noChangeAspect="1"/>
          </p:cNvPicPr>
          <p:nvPr/>
        </p:nvPicPr>
        <p:blipFill>
          <a:blip r:embed="rId3"/>
          <a:srcRect/>
          <a:stretch>
            <a:fillRect/>
          </a:stretch>
        </p:blipFill>
        <p:spPr>
          <a:xfrm>
            <a:off x="679324" y="6249139"/>
            <a:ext cx="8089955" cy="2868563"/>
          </a:xfrm>
          <a:prstGeom prst="rect">
            <a:avLst/>
          </a:prstGeom>
        </p:spPr>
      </p:pic>
      <p:pic>
        <p:nvPicPr>
          <p:cNvPr id="8" name="Picture 8"/>
          <p:cNvPicPr>
            <a:picLocks noChangeAspect="1"/>
          </p:cNvPicPr>
          <p:nvPr/>
        </p:nvPicPr>
        <p:blipFill>
          <a:blip r:embed="rId4"/>
          <a:srcRect/>
          <a:stretch>
            <a:fillRect/>
          </a:stretch>
        </p:blipFill>
        <p:spPr>
          <a:xfrm>
            <a:off x="9144000" y="6249139"/>
            <a:ext cx="8419929" cy="2449170"/>
          </a:xfrm>
          <a:prstGeom prst="rect">
            <a:avLst/>
          </a:prstGeom>
        </p:spPr>
      </p:pic>
      <p:sp>
        <p:nvSpPr>
          <p:cNvPr id="9" name="TextBox 9"/>
          <p:cNvSpPr txBox="1"/>
          <p:nvPr/>
        </p:nvSpPr>
        <p:spPr>
          <a:xfrm>
            <a:off x="-249023" y="1357909"/>
            <a:ext cx="7567547" cy="596900"/>
          </a:xfrm>
          <a:prstGeom prst="rect">
            <a:avLst/>
          </a:prstGeom>
        </p:spPr>
        <p:txBody>
          <a:bodyPr lIns="0" tIns="0" rIns="0" bIns="0" rtlCol="0" anchor="t">
            <a:spAutoFit/>
          </a:bodyPr>
          <a:lstStyle/>
          <a:p>
            <a:pPr algn="ctr">
              <a:lnSpc>
                <a:spcPts val="4899"/>
              </a:lnSpc>
            </a:pPr>
            <a:r>
              <a:rPr lang="en-US" sz="3499">
                <a:solidFill>
                  <a:srgbClr val="000000"/>
                </a:solidFill>
                <a:latin typeface="DM Sans Bold"/>
              </a:rPr>
              <a:t>Administration ER Diagram</a:t>
            </a:r>
          </a:p>
        </p:txBody>
      </p:sp>
      <p:sp>
        <p:nvSpPr>
          <p:cNvPr id="10" name="TextBox 10"/>
          <p:cNvSpPr txBox="1"/>
          <p:nvPr/>
        </p:nvSpPr>
        <p:spPr>
          <a:xfrm>
            <a:off x="-249023" y="5496626"/>
            <a:ext cx="7567547" cy="523875"/>
          </a:xfrm>
          <a:prstGeom prst="rect">
            <a:avLst/>
          </a:prstGeom>
        </p:spPr>
        <p:txBody>
          <a:bodyPr lIns="0" tIns="0" rIns="0" bIns="0" rtlCol="0" anchor="t">
            <a:spAutoFit/>
          </a:bodyPr>
          <a:lstStyle/>
          <a:p>
            <a:pPr algn="ctr">
              <a:lnSpc>
                <a:spcPts val="4200"/>
              </a:lnSpc>
            </a:pPr>
            <a:r>
              <a:rPr lang="en-US" sz="3000">
                <a:solidFill>
                  <a:srgbClr val="000000"/>
                </a:solidFill>
                <a:latin typeface="DM Sans Bold"/>
              </a:rPr>
              <a:t>Committe members ER Diagram</a:t>
            </a:r>
          </a:p>
        </p:txBody>
      </p:sp>
      <p:sp>
        <p:nvSpPr>
          <p:cNvPr id="11" name="TextBox 11"/>
          <p:cNvSpPr txBox="1"/>
          <p:nvPr/>
        </p:nvSpPr>
        <p:spPr>
          <a:xfrm>
            <a:off x="7318525" y="5506151"/>
            <a:ext cx="7567547" cy="497840"/>
          </a:xfrm>
          <a:prstGeom prst="rect">
            <a:avLst/>
          </a:prstGeom>
        </p:spPr>
        <p:txBody>
          <a:bodyPr lIns="0" tIns="0" rIns="0" bIns="0" rtlCol="0" anchor="t">
            <a:spAutoFit/>
          </a:bodyPr>
          <a:lstStyle/>
          <a:p>
            <a:pPr algn="ctr">
              <a:lnSpc>
                <a:spcPts val="4060"/>
              </a:lnSpc>
            </a:pPr>
            <a:r>
              <a:rPr lang="en-US" sz="2900">
                <a:solidFill>
                  <a:srgbClr val="000000"/>
                </a:solidFill>
                <a:latin typeface="DM Sans Bold"/>
              </a:rPr>
              <a:t>Canteen ER Diagram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00075" y="1066800"/>
            <a:ext cx="10974127" cy="8566381"/>
            <a:chOff x="0" y="0"/>
            <a:chExt cx="5731198" cy="4473761"/>
          </a:xfrm>
        </p:grpSpPr>
        <p:sp>
          <p:nvSpPr>
            <p:cNvPr id="3" name="Freeform 3"/>
            <p:cNvSpPr/>
            <p:nvPr/>
          </p:nvSpPr>
          <p:spPr>
            <a:xfrm>
              <a:off x="0" y="0"/>
              <a:ext cx="5731198" cy="4473761"/>
            </a:xfrm>
            <a:custGeom>
              <a:avLst/>
              <a:gdLst/>
              <a:ahLst/>
              <a:cxnLst/>
              <a:rect l="l" t="t" r="r" b="b"/>
              <a:pathLst>
                <a:path w="5731198" h="4473761">
                  <a:moveTo>
                    <a:pt x="5606738" y="4473761"/>
                  </a:moveTo>
                  <a:lnTo>
                    <a:pt x="124460" y="4473761"/>
                  </a:lnTo>
                  <a:cubicBezTo>
                    <a:pt x="55880" y="4473761"/>
                    <a:pt x="0" y="4417881"/>
                    <a:pt x="0" y="4349301"/>
                  </a:cubicBezTo>
                  <a:lnTo>
                    <a:pt x="0" y="124460"/>
                  </a:lnTo>
                  <a:cubicBezTo>
                    <a:pt x="0" y="55880"/>
                    <a:pt x="55880" y="0"/>
                    <a:pt x="124460" y="0"/>
                  </a:cubicBezTo>
                  <a:lnTo>
                    <a:pt x="5606738" y="0"/>
                  </a:lnTo>
                  <a:cubicBezTo>
                    <a:pt x="5675318" y="0"/>
                    <a:pt x="5731198" y="55880"/>
                    <a:pt x="5731198" y="124460"/>
                  </a:cubicBezTo>
                  <a:lnTo>
                    <a:pt x="5731198" y="4349301"/>
                  </a:lnTo>
                  <a:cubicBezTo>
                    <a:pt x="5731198" y="4417882"/>
                    <a:pt x="5675318" y="4473761"/>
                    <a:pt x="5606738" y="4473761"/>
                  </a:cubicBezTo>
                  <a:close/>
                </a:path>
              </a:pathLst>
            </a:custGeom>
            <a:solidFill>
              <a:srgbClr val="100F0D">
                <a:alpha val="4706"/>
              </a:srgbClr>
            </a:solidFill>
          </p:spPr>
        </p:sp>
      </p:grpSp>
      <p:grpSp>
        <p:nvGrpSpPr>
          <p:cNvPr id="4" name="Group 4"/>
          <p:cNvGrpSpPr/>
          <p:nvPr/>
        </p:nvGrpSpPr>
        <p:grpSpPr>
          <a:xfrm>
            <a:off x="11827336" y="1066800"/>
            <a:ext cx="5889164" cy="8566381"/>
            <a:chOff x="0" y="0"/>
            <a:chExt cx="3075594" cy="4473761"/>
          </a:xfrm>
        </p:grpSpPr>
        <p:sp>
          <p:nvSpPr>
            <p:cNvPr id="5" name="Freeform 5"/>
            <p:cNvSpPr/>
            <p:nvPr/>
          </p:nvSpPr>
          <p:spPr>
            <a:xfrm>
              <a:off x="0" y="0"/>
              <a:ext cx="3075595" cy="4473761"/>
            </a:xfrm>
            <a:custGeom>
              <a:avLst/>
              <a:gdLst/>
              <a:ahLst/>
              <a:cxnLst/>
              <a:rect l="l" t="t" r="r" b="b"/>
              <a:pathLst>
                <a:path w="3075595" h="4473761">
                  <a:moveTo>
                    <a:pt x="2951134" y="4473761"/>
                  </a:moveTo>
                  <a:lnTo>
                    <a:pt x="124460" y="4473761"/>
                  </a:lnTo>
                  <a:cubicBezTo>
                    <a:pt x="55880" y="4473761"/>
                    <a:pt x="0" y="4417881"/>
                    <a:pt x="0" y="4349301"/>
                  </a:cubicBezTo>
                  <a:lnTo>
                    <a:pt x="0" y="124460"/>
                  </a:lnTo>
                  <a:cubicBezTo>
                    <a:pt x="0" y="55880"/>
                    <a:pt x="55880" y="0"/>
                    <a:pt x="124460" y="0"/>
                  </a:cubicBezTo>
                  <a:lnTo>
                    <a:pt x="2951135" y="0"/>
                  </a:lnTo>
                  <a:cubicBezTo>
                    <a:pt x="3019715" y="0"/>
                    <a:pt x="3075595" y="55880"/>
                    <a:pt x="3075595" y="124460"/>
                  </a:cubicBezTo>
                  <a:lnTo>
                    <a:pt x="3075595" y="4349301"/>
                  </a:lnTo>
                  <a:cubicBezTo>
                    <a:pt x="3075595" y="4417882"/>
                    <a:pt x="3019715" y="4473761"/>
                    <a:pt x="2951135" y="4473761"/>
                  </a:cubicBezTo>
                  <a:close/>
                </a:path>
              </a:pathLst>
            </a:custGeom>
            <a:solidFill>
              <a:srgbClr val="100F0D">
                <a:alpha val="4706"/>
              </a:srgbClr>
            </a:solidFill>
          </p:spPr>
        </p:sp>
      </p:grpSp>
      <p:grpSp>
        <p:nvGrpSpPr>
          <p:cNvPr id="6" name="Group 6"/>
          <p:cNvGrpSpPr/>
          <p:nvPr/>
        </p:nvGrpSpPr>
        <p:grpSpPr>
          <a:xfrm>
            <a:off x="883012" y="634680"/>
            <a:ext cx="3868445" cy="864583"/>
            <a:chOff x="0" y="0"/>
            <a:chExt cx="5157927" cy="1152777"/>
          </a:xfrm>
        </p:grpSpPr>
        <p:grpSp>
          <p:nvGrpSpPr>
            <p:cNvPr id="7" name="Group 7"/>
            <p:cNvGrpSpPr/>
            <p:nvPr/>
          </p:nvGrpSpPr>
          <p:grpSpPr>
            <a:xfrm>
              <a:off x="0" y="0"/>
              <a:ext cx="5157927" cy="1152777"/>
              <a:chOff x="0" y="0"/>
              <a:chExt cx="14401398" cy="3218659"/>
            </a:xfrm>
          </p:grpSpPr>
          <p:sp>
            <p:nvSpPr>
              <p:cNvPr id="8" name="Freeform 8"/>
              <p:cNvSpPr/>
              <p:nvPr/>
            </p:nvSpPr>
            <p:spPr>
              <a:xfrm>
                <a:off x="0" y="0"/>
                <a:ext cx="14401398" cy="3317719"/>
              </a:xfrm>
              <a:custGeom>
                <a:avLst/>
                <a:gdLst/>
                <a:ahLst/>
                <a:cxnLst/>
                <a:rect l="l" t="t" r="r" b="b"/>
                <a:pathLst>
                  <a:path w="14401398" h="3317719">
                    <a:moveTo>
                      <a:pt x="13779098" y="2747489"/>
                    </a:moveTo>
                    <a:cubicBezTo>
                      <a:pt x="13779098" y="2741139"/>
                      <a:pt x="13780368" y="2736059"/>
                      <a:pt x="13780368" y="2728439"/>
                    </a:cubicBezTo>
                    <a:lnTo>
                      <a:pt x="13780368" y="490220"/>
                    </a:lnTo>
                    <a:cubicBezTo>
                      <a:pt x="13780368" y="220980"/>
                      <a:pt x="13570818" y="0"/>
                      <a:pt x="13314279" y="0"/>
                    </a:cubicBezTo>
                    <a:lnTo>
                      <a:pt x="467360" y="0"/>
                    </a:lnTo>
                    <a:cubicBezTo>
                      <a:pt x="210820" y="0"/>
                      <a:pt x="0" y="220980"/>
                      <a:pt x="0" y="490220"/>
                    </a:cubicBezTo>
                    <a:lnTo>
                      <a:pt x="0" y="2728439"/>
                    </a:lnTo>
                    <a:cubicBezTo>
                      <a:pt x="0" y="2997679"/>
                      <a:pt x="209550" y="3218659"/>
                      <a:pt x="466090" y="3218659"/>
                    </a:cubicBezTo>
                    <a:lnTo>
                      <a:pt x="13313008" y="3218659"/>
                    </a:lnTo>
                    <a:cubicBezTo>
                      <a:pt x="13426038" y="3218659"/>
                      <a:pt x="13530177" y="3175479"/>
                      <a:pt x="13610188" y="3105629"/>
                    </a:cubicBezTo>
                    <a:cubicBezTo>
                      <a:pt x="13740998" y="3176749"/>
                      <a:pt x="14053418" y="3317719"/>
                      <a:pt x="14400127" y="3110709"/>
                    </a:cubicBezTo>
                    <a:cubicBezTo>
                      <a:pt x="14401398" y="3110709"/>
                      <a:pt x="14088979" y="3111979"/>
                      <a:pt x="13779098" y="2747489"/>
                    </a:cubicBezTo>
                    <a:lnTo>
                      <a:pt x="13779098" y="2747489"/>
                    </a:lnTo>
                    <a:close/>
                  </a:path>
                </a:pathLst>
              </a:custGeom>
              <a:solidFill>
                <a:srgbClr val="FFB001"/>
              </a:solidFill>
            </p:spPr>
          </p:sp>
        </p:grpSp>
        <p:sp>
          <p:nvSpPr>
            <p:cNvPr id="9" name="TextBox 9"/>
            <p:cNvSpPr txBox="1"/>
            <p:nvPr/>
          </p:nvSpPr>
          <p:spPr>
            <a:xfrm>
              <a:off x="356406" y="259836"/>
              <a:ext cx="4381152" cy="686760"/>
            </a:xfrm>
            <a:prstGeom prst="rect">
              <a:avLst/>
            </a:prstGeom>
          </p:spPr>
          <p:txBody>
            <a:bodyPr lIns="0" tIns="0" rIns="0" bIns="0" rtlCol="0" anchor="t">
              <a:spAutoFit/>
            </a:bodyPr>
            <a:lstStyle/>
            <a:p>
              <a:pPr algn="ctr">
                <a:lnSpc>
                  <a:spcPts val="3712"/>
                </a:lnSpc>
              </a:pPr>
              <a:r>
                <a:rPr lang="en-US" sz="3712" spc="-37">
                  <a:solidFill>
                    <a:srgbClr val="FFFFFF"/>
                  </a:solidFill>
                  <a:latin typeface="DM Sans Bold"/>
                </a:rPr>
                <a:t>Methodology</a:t>
              </a:r>
            </a:p>
          </p:txBody>
        </p:sp>
      </p:grpSp>
      <p:grpSp>
        <p:nvGrpSpPr>
          <p:cNvPr id="10" name="Group 10"/>
          <p:cNvGrpSpPr/>
          <p:nvPr/>
        </p:nvGrpSpPr>
        <p:grpSpPr>
          <a:xfrm>
            <a:off x="12429767" y="596409"/>
            <a:ext cx="4829533" cy="864583"/>
            <a:chOff x="0" y="0"/>
            <a:chExt cx="6439377" cy="1152777"/>
          </a:xfrm>
        </p:grpSpPr>
        <p:grpSp>
          <p:nvGrpSpPr>
            <p:cNvPr id="11" name="Group 11"/>
            <p:cNvGrpSpPr/>
            <p:nvPr/>
          </p:nvGrpSpPr>
          <p:grpSpPr>
            <a:xfrm>
              <a:off x="0" y="0"/>
              <a:ext cx="6439377" cy="1152777"/>
              <a:chOff x="0" y="0"/>
              <a:chExt cx="17979325" cy="3218659"/>
            </a:xfrm>
          </p:grpSpPr>
          <p:sp>
            <p:nvSpPr>
              <p:cNvPr id="12" name="Freeform 12"/>
              <p:cNvSpPr/>
              <p:nvPr/>
            </p:nvSpPr>
            <p:spPr>
              <a:xfrm>
                <a:off x="0" y="0"/>
                <a:ext cx="17979324" cy="3317719"/>
              </a:xfrm>
              <a:custGeom>
                <a:avLst/>
                <a:gdLst/>
                <a:ahLst/>
                <a:cxnLst/>
                <a:rect l="l" t="t" r="r" b="b"/>
                <a:pathLst>
                  <a:path w="17979324" h="3317719">
                    <a:moveTo>
                      <a:pt x="17357024" y="2747489"/>
                    </a:moveTo>
                    <a:cubicBezTo>
                      <a:pt x="17357024" y="2741139"/>
                      <a:pt x="17358296" y="2736059"/>
                      <a:pt x="17358296" y="2728439"/>
                    </a:cubicBezTo>
                    <a:lnTo>
                      <a:pt x="17358296" y="490220"/>
                    </a:lnTo>
                    <a:cubicBezTo>
                      <a:pt x="17358296" y="220980"/>
                      <a:pt x="17148746" y="0"/>
                      <a:pt x="16892205" y="0"/>
                    </a:cubicBezTo>
                    <a:lnTo>
                      <a:pt x="467360" y="0"/>
                    </a:lnTo>
                    <a:cubicBezTo>
                      <a:pt x="210820" y="0"/>
                      <a:pt x="0" y="220980"/>
                      <a:pt x="0" y="490220"/>
                    </a:cubicBezTo>
                    <a:lnTo>
                      <a:pt x="0" y="2728439"/>
                    </a:lnTo>
                    <a:cubicBezTo>
                      <a:pt x="0" y="2997679"/>
                      <a:pt x="209550" y="3218659"/>
                      <a:pt x="466090" y="3218659"/>
                    </a:cubicBezTo>
                    <a:lnTo>
                      <a:pt x="16890935" y="3218659"/>
                    </a:lnTo>
                    <a:cubicBezTo>
                      <a:pt x="17003965" y="3218659"/>
                      <a:pt x="17108105" y="3175479"/>
                      <a:pt x="17188115" y="3105629"/>
                    </a:cubicBezTo>
                    <a:cubicBezTo>
                      <a:pt x="17318924" y="3176749"/>
                      <a:pt x="17631344" y="3317719"/>
                      <a:pt x="17978055" y="3110709"/>
                    </a:cubicBezTo>
                    <a:cubicBezTo>
                      <a:pt x="17979324" y="3110709"/>
                      <a:pt x="17666905" y="3111979"/>
                      <a:pt x="17357024" y="2747489"/>
                    </a:cubicBezTo>
                    <a:lnTo>
                      <a:pt x="17357024" y="2747489"/>
                    </a:lnTo>
                    <a:close/>
                  </a:path>
                </a:pathLst>
              </a:custGeom>
              <a:solidFill>
                <a:srgbClr val="FFB001"/>
              </a:solidFill>
            </p:spPr>
          </p:sp>
        </p:grpSp>
        <p:sp>
          <p:nvSpPr>
            <p:cNvPr id="13" name="TextBox 13"/>
            <p:cNvSpPr txBox="1"/>
            <p:nvPr/>
          </p:nvSpPr>
          <p:spPr>
            <a:xfrm>
              <a:off x="444952" y="259836"/>
              <a:ext cx="5469618" cy="686760"/>
            </a:xfrm>
            <a:prstGeom prst="rect">
              <a:avLst/>
            </a:prstGeom>
          </p:spPr>
          <p:txBody>
            <a:bodyPr lIns="0" tIns="0" rIns="0" bIns="0" rtlCol="0" anchor="t">
              <a:spAutoFit/>
            </a:bodyPr>
            <a:lstStyle/>
            <a:p>
              <a:pPr algn="ctr">
                <a:lnSpc>
                  <a:spcPts val="3712"/>
                </a:lnSpc>
              </a:pPr>
              <a:r>
                <a:rPr lang="en-US" sz="3712" spc="-37">
                  <a:solidFill>
                    <a:srgbClr val="FFFFFF"/>
                  </a:solidFill>
                  <a:latin typeface="DM Sans Bold"/>
                </a:rPr>
                <a:t>Technology used</a:t>
              </a:r>
            </a:p>
          </p:txBody>
        </p:sp>
      </p:grpSp>
      <p:sp>
        <p:nvSpPr>
          <p:cNvPr id="14" name="TextBox 14"/>
          <p:cNvSpPr txBox="1"/>
          <p:nvPr/>
        </p:nvSpPr>
        <p:spPr>
          <a:xfrm>
            <a:off x="12276867" y="1658044"/>
            <a:ext cx="5439633" cy="5857875"/>
          </a:xfrm>
          <a:prstGeom prst="rect">
            <a:avLst/>
          </a:prstGeom>
        </p:spPr>
        <p:txBody>
          <a:bodyPr lIns="0" tIns="0" rIns="0" bIns="0" rtlCol="0" anchor="t">
            <a:spAutoFit/>
          </a:bodyPr>
          <a:lstStyle/>
          <a:p>
            <a:pPr>
              <a:lnSpc>
                <a:spcPts val="4200"/>
              </a:lnSpc>
            </a:pPr>
            <a:r>
              <a:rPr lang="en-US" sz="3000">
                <a:solidFill>
                  <a:srgbClr val="000000"/>
                </a:solidFill>
                <a:latin typeface="Times Neue Roman"/>
              </a:rPr>
              <a:t>Languages used :</a:t>
            </a:r>
          </a:p>
          <a:p>
            <a:pPr marL="647700" lvl="1" indent="-323850">
              <a:lnSpc>
                <a:spcPts val="4200"/>
              </a:lnSpc>
              <a:buFont typeface="Arial"/>
              <a:buChar char="•"/>
            </a:pPr>
            <a:r>
              <a:rPr lang="en-US" sz="3000">
                <a:solidFill>
                  <a:srgbClr val="000000"/>
                </a:solidFill>
                <a:latin typeface="Times Neue Roman"/>
              </a:rPr>
              <a:t>HTML</a:t>
            </a:r>
          </a:p>
          <a:p>
            <a:pPr marL="647700" lvl="1" indent="-323850">
              <a:lnSpc>
                <a:spcPts val="4200"/>
              </a:lnSpc>
              <a:buFont typeface="Arial"/>
              <a:buChar char="•"/>
            </a:pPr>
            <a:r>
              <a:rPr lang="en-US" sz="3000">
                <a:solidFill>
                  <a:srgbClr val="000000"/>
                </a:solidFill>
                <a:latin typeface="Times Neue Roman"/>
              </a:rPr>
              <a:t>CSS</a:t>
            </a:r>
          </a:p>
          <a:p>
            <a:pPr marL="647700" lvl="1" indent="-323850">
              <a:lnSpc>
                <a:spcPts val="4200"/>
              </a:lnSpc>
              <a:buFont typeface="Arial"/>
              <a:buChar char="•"/>
            </a:pPr>
            <a:r>
              <a:rPr lang="en-US" sz="3000">
                <a:solidFill>
                  <a:srgbClr val="000000"/>
                </a:solidFill>
                <a:latin typeface="Times Neue Roman"/>
              </a:rPr>
              <a:t>PHP</a:t>
            </a:r>
          </a:p>
          <a:p>
            <a:pPr marL="647700" lvl="1" indent="-323850">
              <a:lnSpc>
                <a:spcPts val="4200"/>
              </a:lnSpc>
              <a:buFont typeface="Arial"/>
              <a:buChar char="•"/>
            </a:pPr>
            <a:r>
              <a:rPr lang="en-US" sz="3000">
                <a:solidFill>
                  <a:srgbClr val="000000"/>
                </a:solidFill>
                <a:latin typeface="Times Neue Roman"/>
              </a:rPr>
              <a:t>Bootstrap</a:t>
            </a:r>
          </a:p>
          <a:p>
            <a:pPr marL="647700" lvl="1" indent="-323850">
              <a:lnSpc>
                <a:spcPts val="4200"/>
              </a:lnSpc>
              <a:buFont typeface="Arial"/>
              <a:buChar char="•"/>
            </a:pPr>
            <a:r>
              <a:rPr lang="en-US" sz="3000">
                <a:solidFill>
                  <a:srgbClr val="000000"/>
                </a:solidFill>
                <a:latin typeface="Times Neue Roman"/>
              </a:rPr>
              <a:t>MySQL</a:t>
            </a:r>
          </a:p>
          <a:p>
            <a:pPr marL="647700" lvl="1" indent="-323850">
              <a:lnSpc>
                <a:spcPts val="4200"/>
              </a:lnSpc>
              <a:buFont typeface="Arial"/>
              <a:buChar char="•"/>
            </a:pPr>
            <a:r>
              <a:rPr lang="en-US" sz="3000">
                <a:solidFill>
                  <a:srgbClr val="000000"/>
                </a:solidFill>
                <a:latin typeface="Times Neue Roman"/>
              </a:rPr>
              <a:t>Ajax</a:t>
            </a:r>
          </a:p>
          <a:p>
            <a:pPr>
              <a:lnSpc>
                <a:spcPts val="4200"/>
              </a:lnSpc>
            </a:pPr>
            <a:endParaRPr lang="en-US" sz="3000">
              <a:solidFill>
                <a:srgbClr val="000000"/>
              </a:solidFill>
              <a:latin typeface="Times Neue Roman"/>
            </a:endParaRPr>
          </a:p>
          <a:p>
            <a:pPr>
              <a:lnSpc>
                <a:spcPts val="4200"/>
              </a:lnSpc>
            </a:pPr>
            <a:r>
              <a:rPr lang="en-US" sz="3000">
                <a:solidFill>
                  <a:srgbClr val="000000"/>
                </a:solidFill>
                <a:latin typeface="Times Neue Roman"/>
              </a:rPr>
              <a:t>Software used :</a:t>
            </a:r>
          </a:p>
          <a:p>
            <a:pPr marL="647700" lvl="1" indent="-323850">
              <a:lnSpc>
                <a:spcPts val="4200"/>
              </a:lnSpc>
              <a:buFont typeface="Arial"/>
              <a:buChar char="•"/>
            </a:pPr>
            <a:r>
              <a:rPr lang="en-US" sz="3000">
                <a:solidFill>
                  <a:srgbClr val="000000"/>
                </a:solidFill>
                <a:latin typeface="Times Neue Roman"/>
              </a:rPr>
              <a:t>Visual Studio Code</a:t>
            </a:r>
          </a:p>
          <a:p>
            <a:pPr marL="647700" lvl="1" indent="-323850">
              <a:lnSpc>
                <a:spcPts val="4200"/>
              </a:lnSpc>
              <a:buFont typeface="Arial"/>
              <a:buChar char="•"/>
            </a:pPr>
            <a:r>
              <a:rPr lang="en-US" sz="3000">
                <a:solidFill>
                  <a:srgbClr val="000000"/>
                </a:solidFill>
                <a:latin typeface="Times Neue Roman"/>
              </a:rPr>
              <a:t>Xxamp Server</a:t>
            </a:r>
          </a:p>
        </p:txBody>
      </p:sp>
      <p:sp>
        <p:nvSpPr>
          <p:cNvPr id="15" name="TextBox 15"/>
          <p:cNvSpPr txBox="1"/>
          <p:nvPr/>
        </p:nvSpPr>
        <p:spPr>
          <a:xfrm>
            <a:off x="1028700" y="1658044"/>
            <a:ext cx="10048167" cy="6581140"/>
          </a:xfrm>
          <a:prstGeom prst="rect">
            <a:avLst/>
          </a:prstGeom>
        </p:spPr>
        <p:txBody>
          <a:bodyPr lIns="0" tIns="0" rIns="0" bIns="0" rtlCol="0" anchor="t">
            <a:spAutoFit/>
          </a:bodyPr>
          <a:lstStyle/>
          <a:p>
            <a:pPr algn="just">
              <a:lnSpc>
                <a:spcPts val="4760"/>
              </a:lnSpc>
            </a:pPr>
            <a:r>
              <a:rPr lang="en-US" sz="3400" dirty="0">
                <a:solidFill>
                  <a:srgbClr val="000000"/>
                </a:solidFill>
                <a:latin typeface="Times Neue Roman"/>
              </a:rPr>
              <a:t>We have used the latest web technologies to build this </a:t>
            </a:r>
          </a:p>
          <a:p>
            <a:pPr algn="just">
              <a:lnSpc>
                <a:spcPts val="4760"/>
              </a:lnSpc>
            </a:pPr>
            <a:r>
              <a:rPr lang="en-US" sz="3400" dirty="0">
                <a:solidFill>
                  <a:srgbClr val="000000"/>
                </a:solidFill>
                <a:latin typeface="Times Neue Roman"/>
              </a:rPr>
              <a:t>website for Admin, Committee members and Canteen. </a:t>
            </a:r>
          </a:p>
          <a:p>
            <a:pPr marL="734061" lvl="1" indent="-367031" algn="just">
              <a:lnSpc>
                <a:spcPts val="4760"/>
              </a:lnSpc>
              <a:buFont typeface="Arial"/>
              <a:buChar char="•"/>
            </a:pPr>
            <a:r>
              <a:rPr lang="en-US" sz="3400" dirty="0">
                <a:solidFill>
                  <a:srgbClr val="000000"/>
                </a:solidFill>
                <a:latin typeface="Times Neue Roman"/>
              </a:rPr>
              <a:t>Admin and Canteen logins are hidden from the website for security reasons and Committee members login are publicly available.</a:t>
            </a:r>
          </a:p>
          <a:p>
            <a:pPr marL="734061" lvl="1" indent="-367031" algn="just">
              <a:lnSpc>
                <a:spcPts val="4760"/>
              </a:lnSpc>
              <a:buFont typeface="Arial"/>
              <a:buChar char="•"/>
            </a:pPr>
            <a:r>
              <a:rPr lang="en-US" sz="3400" dirty="0">
                <a:solidFill>
                  <a:srgbClr val="000000"/>
                </a:solidFill>
                <a:latin typeface="Times Neue Roman"/>
              </a:rPr>
              <a:t>In Committee members Dashboard they can request for a meeting, can see their committee members details and further more.</a:t>
            </a:r>
          </a:p>
          <a:p>
            <a:pPr marL="734061" lvl="1" indent="-367031" algn="just">
              <a:lnSpc>
                <a:spcPts val="4760"/>
              </a:lnSpc>
              <a:buFont typeface="Arial"/>
              <a:buChar char="•"/>
            </a:pPr>
            <a:r>
              <a:rPr lang="en-US" sz="3400" dirty="0">
                <a:solidFill>
                  <a:srgbClr val="000000"/>
                </a:solidFill>
                <a:latin typeface="Times Neue Roman"/>
              </a:rPr>
              <a:t>Canteen service will be running with ease.</a:t>
            </a:r>
          </a:p>
          <a:p>
            <a:pPr marL="734061" lvl="1" indent="-367031" algn="just">
              <a:lnSpc>
                <a:spcPts val="4760"/>
              </a:lnSpc>
              <a:buFont typeface="Arial"/>
              <a:buChar char="•"/>
            </a:pPr>
            <a:r>
              <a:rPr lang="en-US" sz="3400" dirty="0">
                <a:solidFill>
                  <a:srgbClr val="000000"/>
                </a:solidFill>
                <a:latin typeface="Times Neue Roman"/>
              </a:rPr>
              <a:t>Automation technology is being used to cut down the work load and give result seamlessly.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2F9563-5BCF-80AA-8493-CB7AF6AF6933}"/>
              </a:ext>
            </a:extLst>
          </p:cNvPr>
          <p:cNvPicPr>
            <a:picLocks noChangeAspect="1"/>
          </p:cNvPicPr>
          <p:nvPr/>
        </p:nvPicPr>
        <p:blipFill rotWithShape="1">
          <a:blip r:embed="rId2">
            <a:extLst>
              <a:ext uri="{28A0092B-C50C-407E-A947-70E740481C1C}">
                <a14:useLocalDpi xmlns:a14="http://schemas.microsoft.com/office/drawing/2010/main" val="0"/>
              </a:ext>
            </a:extLst>
          </a:blip>
          <a:srcRect l="1" t="8533" r="2564" b="12682"/>
          <a:stretch/>
        </p:blipFill>
        <p:spPr>
          <a:xfrm>
            <a:off x="457200" y="1181100"/>
            <a:ext cx="8686800" cy="7315200"/>
          </a:xfrm>
          <a:prstGeom prst="rect">
            <a:avLst/>
          </a:prstGeom>
        </p:spPr>
      </p:pic>
      <p:pic>
        <p:nvPicPr>
          <p:cNvPr id="5" name="Picture 4">
            <a:extLst>
              <a:ext uri="{FF2B5EF4-FFF2-40B4-BE49-F238E27FC236}">
                <a16:creationId xmlns:a16="http://schemas.microsoft.com/office/drawing/2014/main" id="{A3B6485A-23EF-4786-174A-2F2E39549320}"/>
              </a:ext>
            </a:extLst>
          </p:cNvPr>
          <p:cNvPicPr>
            <a:picLocks noChangeAspect="1"/>
          </p:cNvPicPr>
          <p:nvPr/>
        </p:nvPicPr>
        <p:blipFill rotWithShape="1">
          <a:blip r:embed="rId3">
            <a:extLst>
              <a:ext uri="{28A0092B-C50C-407E-A947-70E740481C1C}">
                <a14:useLocalDpi xmlns:a14="http://schemas.microsoft.com/office/drawing/2010/main" val="0"/>
              </a:ext>
            </a:extLst>
          </a:blip>
          <a:srcRect l="1736" t="10526" r="-1736" b="9475"/>
          <a:stretch/>
        </p:blipFill>
        <p:spPr>
          <a:xfrm>
            <a:off x="9591675" y="1181100"/>
            <a:ext cx="8229600" cy="7315200"/>
          </a:xfrm>
          <a:prstGeom prst="rect">
            <a:avLst/>
          </a:prstGeom>
        </p:spPr>
      </p:pic>
    </p:spTree>
    <p:extLst>
      <p:ext uri="{BB962C8B-B14F-4D97-AF65-F5344CB8AC3E}">
        <p14:creationId xmlns:p14="http://schemas.microsoft.com/office/powerpoint/2010/main" val="1030186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63277A-2884-CAC0-D18C-54B5D98A2508}"/>
              </a:ext>
            </a:extLst>
          </p:cNvPr>
          <p:cNvPicPr>
            <a:picLocks noChangeAspect="1"/>
          </p:cNvPicPr>
          <p:nvPr/>
        </p:nvPicPr>
        <p:blipFill rotWithShape="1">
          <a:blip r:embed="rId3">
            <a:extLst>
              <a:ext uri="{28A0092B-C50C-407E-A947-70E740481C1C}">
                <a14:useLocalDpi xmlns:a14="http://schemas.microsoft.com/office/drawing/2010/main" val="0"/>
              </a:ext>
            </a:extLst>
          </a:blip>
          <a:srcRect t="7410" r="918" b="4633"/>
          <a:stretch/>
        </p:blipFill>
        <p:spPr>
          <a:xfrm>
            <a:off x="304800" y="1181100"/>
            <a:ext cx="8229600" cy="7696200"/>
          </a:xfrm>
          <a:prstGeom prst="rect">
            <a:avLst/>
          </a:prstGeom>
        </p:spPr>
      </p:pic>
      <p:pic>
        <p:nvPicPr>
          <p:cNvPr id="5" name="Picture 4">
            <a:extLst>
              <a:ext uri="{FF2B5EF4-FFF2-40B4-BE49-F238E27FC236}">
                <a16:creationId xmlns:a16="http://schemas.microsoft.com/office/drawing/2014/main" id="{1C31FD89-0278-F5F9-7097-7A8D05080C61}"/>
              </a:ext>
            </a:extLst>
          </p:cNvPr>
          <p:cNvPicPr>
            <a:picLocks noChangeAspect="1"/>
          </p:cNvPicPr>
          <p:nvPr/>
        </p:nvPicPr>
        <p:blipFill rotWithShape="1">
          <a:blip r:embed="rId4">
            <a:extLst>
              <a:ext uri="{28A0092B-C50C-407E-A947-70E740481C1C}">
                <a14:useLocalDpi xmlns:a14="http://schemas.microsoft.com/office/drawing/2010/main" val="0"/>
              </a:ext>
            </a:extLst>
          </a:blip>
          <a:srcRect t="7771" b="5825"/>
          <a:stretch/>
        </p:blipFill>
        <p:spPr>
          <a:xfrm>
            <a:off x="9144000" y="1181100"/>
            <a:ext cx="7315834" cy="7696200"/>
          </a:xfrm>
          <a:prstGeom prst="rect">
            <a:avLst/>
          </a:prstGeom>
        </p:spPr>
      </p:pic>
    </p:spTree>
    <p:extLst>
      <p:ext uri="{BB962C8B-B14F-4D97-AF65-F5344CB8AC3E}">
        <p14:creationId xmlns:p14="http://schemas.microsoft.com/office/powerpoint/2010/main" val="1621065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8544D6-F0FC-4C45-28A6-C86FBE75AE82}"/>
              </a:ext>
            </a:extLst>
          </p:cNvPr>
          <p:cNvPicPr>
            <a:picLocks noChangeAspect="1"/>
          </p:cNvPicPr>
          <p:nvPr/>
        </p:nvPicPr>
        <p:blipFill rotWithShape="1">
          <a:blip r:embed="rId2">
            <a:extLst>
              <a:ext uri="{28A0092B-C50C-407E-A947-70E740481C1C}">
                <a14:useLocalDpi xmlns:a14="http://schemas.microsoft.com/office/drawing/2010/main" val="0"/>
              </a:ext>
            </a:extLst>
          </a:blip>
          <a:srcRect t="7407" b="5564"/>
          <a:stretch/>
        </p:blipFill>
        <p:spPr>
          <a:xfrm>
            <a:off x="533400" y="1181100"/>
            <a:ext cx="8305800" cy="7391401"/>
          </a:xfrm>
          <a:prstGeom prst="rect">
            <a:avLst/>
          </a:prstGeom>
        </p:spPr>
      </p:pic>
      <p:pic>
        <p:nvPicPr>
          <p:cNvPr id="5" name="Picture 4">
            <a:extLst>
              <a:ext uri="{FF2B5EF4-FFF2-40B4-BE49-F238E27FC236}">
                <a16:creationId xmlns:a16="http://schemas.microsoft.com/office/drawing/2014/main" id="{9C284601-2198-5375-F752-2770C7BC4AB2}"/>
              </a:ext>
            </a:extLst>
          </p:cNvPr>
          <p:cNvPicPr>
            <a:picLocks noChangeAspect="1"/>
          </p:cNvPicPr>
          <p:nvPr/>
        </p:nvPicPr>
        <p:blipFill rotWithShape="1">
          <a:blip r:embed="rId3">
            <a:extLst>
              <a:ext uri="{28A0092B-C50C-407E-A947-70E740481C1C}">
                <a14:useLocalDpi xmlns:a14="http://schemas.microsoft.com/office/drawing/2010/main" val="0"/>
              </a:ext>
            </a:extLst>
          </a:blip>
          <a:srcRect t="7143" b="7143"/>
          <a:stretch/>
        </p:blipFill>
        <p:spPr>
          <a:xfrm>
            <a:off x="9144000" y="1181101"/>
            <a:ext cx="7924800" cy="7391400"/>
          </a:xfrm>
          <a:prstGeom prst="rect">
            <a:avLst/>
          </a:prstGeom>
        </p:spPr>
      </p:pic>
    </p:spTree>
    <p:extLst>
      <p:ext uri="{BB962C8B-B14F-4D97-AF65-F5344CB8AC3E}">
        <p14:creationId xmlns:p14="http://schemas.microsoft.com/office/powerpoint/2010/main" val="37890711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8B2378-E26C-3E56-4212-28186B17C83F}"/>
              </a:ext>
            </a:extLst>
          </p:cNvPr>
          <p:cNvPicPr>
            <a:picLocks noChangeAspect="1"/>
          </p:cNvPicPr>
          <p:nvPr/>
        </p:nvPicPr>
        <p:blipFill rotWithShape="1">
          <a:blip r:embed="rId2">
            <a:extLst>
              <a:ext uri="{28A0092B-C50C-407E-A947-70E740481C1C}">
                <a14:useLocalDpi xmlns:a14="http://schemas.microsoft.com/office/drawing/2010/main" val="0"/>
              </a:ext>
            </a:extLst>
          </a:blip>
          <a:srcRect t="10909" r="1681" b="5454"/>
          <a:stretch/>
        </p:blipFill>
        <p:spPr>
          <a:xfrm>
            <a:off x="457200" y="1181100"/>
            <a:ext cx="8915400" cy="7543801"/>
          </a:xfrm>
          <a:prstGeom prst="rect">
            <a:avLst/>
          </a:prstGeom>
        </p:spPr>
      </p:pic>
      <p:pic>
        <p:nvPicPr>
          <p:cNvPr id="5" name="Picture 4">
            <a:extLst>
              <a:ext uri="{FF2B5EF4-FFF2-40B4-BE49-F238E27FC236}">
                <a16:creationId xmlns:a16="http://schemas.microsoft.com/office/drawing/2014/main" id="{998BB3B0-18AB-221B-9CA4-D0238D60FC21}"/>
              </a:ext>
            </a:extLst>
          </p:cNvPr>
          <p:cNvPicPr>
            <a:picLocks noChangeAspect="1"/>
          </p:cNvPicPr>
          <p:nvPr/>
        </p:nvPicPr>
        <p:blipFill rotWithShape="1">
          <a:blip r:embed="rId3">
            <a:extLst>
              <a:ext uri="{28A0092B-C50C-407E-A947-70E740481C1C}">
                <a14:useLocalDpi xmlns:a14="http://schemas.microsoft.com/office/drawing/2010/main" val="0"/>
              </a:ext>
            </a:extLst>
          </a:blip>
          <a:srcRect t="8341" b="6486"/>
          <a:stretch/>
        </p:blipFill>
        <p:spPr>
          <a:xfrm>
            <a:off x="9677400" y="1181100"/>
            <a:ext cx="8458200" cy="7543801"/>
          </a:xfrm>
          <a:prstGeom prst="rect">
            <a:avLst/>
          </a:prstGeom>
        </p:spPr>
      </p:pic>
    </p:spTree>
    <p:extLst>
      <p:ext uri="{BB962C8B-B14F-4D97-AF65-F5344CB8AC3E}">
        <p14:creationId xmlns:p14="http://schemas.microsoft.com/office/powerpoint/2010/main" val="17045772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FF9E1EF-0868-25DA-4342-580216F4DCB0}"/>
              </a:ext>
            </a:extLst>
          </p:cNvPr>
          <p:cNvPicPr>
            <a:picLocks noChangeAspect="1"/>
          </p:cNvPicPr>
          <p:nvPr/>
        </p:nvPicPr>
        <p:blipFill rotWithShape="1">
          <a:blip r:embed="rId2">
            <a:extLst>
              <a:ext uri="{28A0092B-C50C-407E-A947-70E740481C1C}">
                <a14:useLocalDpi xmlns:a14="http://schemas.microsoft.com/office/drawing/2010/main" val="0"/>
              </a:ext>
            </a:extLst>
          </a:blip>
          <a:srcRect t="7339" b="5508"/>
          <a:stretch/>
        </p:blipFill>
        <p:spPr>
          <a:xfrm>
            <a:off x="1828800" y="1333500"/>
            <a:ext cx="9296400" cy="7772399"/>
          </a:xfrm>
          <a:prstGeom prst="rect">
            <a:avLst/>
          </a:prstGeom>
        </p:spPr>
      </p:pic>
    </p:spTree>
    <p:extLst>
      <p:ext uri="{BB962C8B-B14F-4D97-AF65-F5344CB8AC3E}">
        <p14:creationId xmlns:p14="http://schemas.microsoft.com/office/powerpoint/2010/main" val="2727326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397</Words>
  <Application>Microsoft Office PowerPoint</Application>
  <PresentationFormat>Custom</PresentationFormat>
  <Paragraphs>53</Paragraphs>
  <Slides>13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Times Neue Roman Bold</vt:lpstr>
      <vt:lpstr>Calibri</vt:lpstr>
      <vt:lpstr>Times Neue Roman</vt:lpstr>
      <vt:lpstr>DM Sans Bold</vt:lpstr>
      <vt:lpstr>Chunk Five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ADICHUNCHANAGIRI UNIVERSITY</dc:title>
  <dc:creator>nisarga k R</dc:creator>
  <cp:lastModifiedBy>nisarga.kr246@gmail.com</cp:lastModifiedBy>
  <cp:revision>7</cp:revision>
  <dcterms:created xsi:type="dcterms:W3CDTF">2006-08-16T00:00:00Z</dcterms:created>
  <dcterms:modified xsi:type="dcterms:W3CDTF">2022-05-24T06:32:37Z</dcterms:modified>
  <dc:identifier>DAE8JPjTBhY</dc:identifier>
</cp:coreProperties>
</file>

<file path=docProps/thumbnail.jpeg>
</file>